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15"/>
  </p:notesMasterIdLst>
  <p:sldIdLst>
    <p:sldId id="256" r:id="rId2"/>
    <p:sldId id="257" r:id="rId3"/>
    <p:sldId id="258" r:id="rId4"/>
    <p:sldId id="260" r:id="rId5"/>
    <p:sldId id="265" r:id="rId6"/>
    <p:sldId id="267" r:id="rId7"/>
    <p:sldId id="275" r:id="rId8"/>
    <p:sldId id="268" r:id="rId9"/>
    <p:sldId id="270" r:id="rId10"/>
    <p:sldId id="271" r:id="rId11"/>
    <p:sldId id="272" r:id="rId12"/>
    <p:sldId id="273" r:id="rId13"/>
    <p:sldId id="274" r:id="rId14"/>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9D9"/>
    <a:srgbClr val="A828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130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91421"/>
            <a:ext cx="10761701" cy="331130"/>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4059" y="5092614"/>
            <a:ext cx="3692530" cy="332328"/>
          </a:xfrm>
          <a:prstGeom prst="rect">
            <a:avLst/>
          </a:prstGeom>
        </p:spPr>
      </p:pic>
      <p:sp>
        <p:nvSpPr>
          <p:cNvPr id="9" name="Rectangle 8"/>
          <p:cNvSpPr/>
          <p:nvPr/>
        </p:nvSpPr>
        <p:spPr bwMode="ltGray">
          <a:xfrm>
            <a:off x="1" y="3108094"/>
            <a:ext cx="10761702" cy="19923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934059" y="3108094"/>
            <a:ext cx="3692531" cy="19923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16386" y="3280451"/>
            <a:ext cx="9772961" cy="1647684"/>
          </a:xfrm>
        </p:spPr>
        <p:txBody>
          <a:bodyPr anchor="b">
            <a:noAutofit/>
          </a:bodyPr>
          <a:lstStyle>
            <a:lvl1pPr algn="r">
              <a:defRPr sz="6480"/>
            </a:lvl1pPr>
          </a:lstStyle>
          <a:p>
            <a:r>
              <a:rPr lang="en-US"/>
              <a:t>Click to edit Master title style</a:t>
            </a:r>
            <a:endParaRPr lang="en-US" dirty="0"/>
          </a:p>
        </p:txBody>
      </p:sp>
      <p:sp>
        <p:nvSpPr>
          <p:cNvPr id="3" name="Subtitle 2"/>
          <p:cNvSpPr>
            <a:spLocks noGrp="1"/>
          </p:cNvSpPr>
          <p:nvPr>
            <p:ph type="subTitle" idx="1"/>
          </p:nvPr>
        </p:nvSpPr>
        <p:spPr>
          <a:xfrm>
            <a:off x="816386" y="5272848"/>
            <a:ext cx="9772961" cy="1341224"/>
          </a:xfrm>
        </p:spPr>
        <p:txBody>
          <a:bodyPr>
            <a:normAutofit/>
          </a:bodyPr>
          <a:lstStyle>
            <a:lvl1pPr marL="0" indent="0" algn="r">
              <a:buNone/>
              <a:defRPr sz="240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1106415" y="3300405"/>
            <a:ext cx="1406266" cy="162773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9377300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114354"/>
            <a:ext cx="12525374" cy="385397"/>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2992" y="7115546"/>
            <a:ext cx="1923596" cy="173124"/>
          </a:xfrm>
          <a:prstGeom prst="rect">
            <a:avLst/>
          </a:prstGeom>
        </p:spPr>
      </p:pic>
      <p:sp>
        <p:nvSpPr>
          <p:cNvPr id="10" name="Rectangle 9"/>
          <p:cNvSpPr/>
          <p:nvPr/>
        </p:nvSpPr>
        <p:spPr bwMode="ltGray">
          <a:xfrm>
            <a:off x="0" y="5481585"/>
            <a:ext cx="12525374" cy="16418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2702993" y="5481585"/>
            <a:ext cx="1923596" cy="1641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16387" y="5653940"/>
            <a:ext cx="11536631" cy="543661"/>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6387" y="731517"/>
            <a:ext cx="11536631" cy="4307490"/>
          </a:xfrm>
          <a:noFill/>
          <a:ln>
            <a:noFill/>
          </a:ln>
          <a:effectLst>
            <a:outerShdw blurRad="76200" dist="63500" dir="5040000" algn="tl" rotWithShape="0">
              <a:srgbClr val="000000">
                <a:alpha val="41000"/>
              </a:srgbClr>
            </a:outerShdw>
          </a:effectLst>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816383" y="6203500"/>
            <a:ext cx="11536634" cy="747565"/>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2875347" y="5653571"/>
            <a:ext cx="1384981" cy="1308947"/>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505070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114354"/>
            <a:ext cx="12525374" cy="385397"/>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2992" y="7115546"/>
            <a:ext cx="1923596" cy="173124"/>
          </a:xfrm>
          <a:prstGeom prst="rect">
            <a:avLst/>
          </a:prstGeom>
        </p:spPr>
      </p:pic>
      <p:sp>
        <p:nvSpPr>
          <p:cNvPr id="10" name="Rectangle 9"/>
          <p:cNvSpPr/>
          <p:nvPr/>
        </p:nvSpPr>
        <p:spPr bwMode="ltGray">
          <a:xfrm>
            <a:off x="0" y="5481585"/>
            <a:ext cx="12525374" cy="16418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2702993" y="5481585"/>
            <a:ext cx="1923596" cy="1641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16386" y="731516"/>
            <a:ext cx="11536630" cy="4311300"/>
          </a:xfrm>
        </p:spPr>
        <p:txBody>
          <a:bodyPr anchor="ctr"/>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816387" y="5653939"/>
            <a:ext cx="11536631" cy="1308947"/>
          </a:xfrm>
        </p:spPr>
        <p:txBody>
          <a:bodyPr anchor="ct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2875347" y="5653939"/>
            <a:ext cx="1384981" cy="1308947"/>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9843624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114354"/>
            <a:ext cx="12525374" cy="385397"/>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2992" y="7115546"/>
            <a:ext cx="1923596" cy="173124"/>
          </a:xfrm>
          <a:prstGeom prst="rect">
            <a:avLst/>
          </a:prstGeom>
        </p:spPr>
      </p:pic>
      <p:sp>
        <p:nvSpPr>
          <p:cNvPr id="14" name="Rectangle 13"/>
          <p:cNvSpPr/>
          <p:nvPr/>
        </p:nvSpPr>
        <p:spPr bwMode="ltGray">
          <a:xfrm>
            <a:off x="0" y="5481585"/>
            <a:ext cx="12525374" cy="16418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2702993" y="5481585"/>
            <a:ext cx="1923596" cy="1641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53428" y="731518"/>
            <a:ext cx="10462652" cy="3643273"/>
          </a:xfrm>
        </p:spPr>
        <p:txBody>
          <a:bodyPr anchor="ctr"/>
          <a:lstStyle>
            <a:lvl1pPr>
              <a:defRPr sz="3840"/>
            </a:lvl1pPr>
          </a:lstStyle>
          <a:p>
            <a:r>
              <a:rPr lang="en-US"/>
              <a:t>Click to edit Master title style</a:t>
            </a:r>
            <a:endParaRPr lang="en-US" dirty="0"/>
          </a:p>
        </p:txBody>
      </p:sp>
      <p:sp>
        <p:nvSpPr>
          <p:cNvPr id="12" name="Text Placeholder 3"/>
          <p:cNvSpPr>
            <a:spLocks noGrp="1"/>
          </p:cNvSpPr>
          <p:nvPr>
            <p:ph type="body" sz="half" idx="13"/>
          </p:nvPr>
        </p:nvSpPr>
        <p:spPr>
          <a:xfrm>
            <a:off x="1682746" y="4384055"/>
            <a:ext cx="9787895" cy="658762"/>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816387" y="5653939"/>
            <a:ext cx="11536631" cy="1308947"/>
          </a:xfrm>
        </p:spPr>
        <p:txBody>
          <a:bodyPr anchor="ctr">
            <a:normAutofit/>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2875347" y="5651911"/>
            <a:ext cx="1384981" cy="1308947"/>
          </a:xfrm>
        </p:spPr>
        <p:txBody>
          <a:bodyPr/>
          <a:lstStyle/>
          <a:p>
            <a:fld id="{6D22F896-40B5-4ADD-8801-0D06FADFA095}" type="slidenum">
              <a:rPr lang="en-US" smtClean="0"/>
              <a:pPr/>
              <a:t>‹#›</a:t>
            </a:fld>
            <a:endParaRPr lang="en-US" dirty="0"/>
          </a:p>
        </p:txBody>
      </p:sp>
      <p:sp>
        <p:nvSpPr>
          <p:cNvPr id="16" name="TextBox 15"/>
          <p:cNvSpPr txBox="1"/>
          <p:nvPr/>
        </p:nvSpPr>
        <p:spPr>
          <a:xfrm>
            <a:off x="700286" y="89773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640" dirty="0">
                <a:solidFill>
                  <a:schemeClr val="tx1"/>
                </a:solidFill>
                <a:effectLst/>
              </a:rPr>
              <a:t>“</a:t>
            </a:r>
          </a:p>
        </p:txBody>
      </p:sp>
      <p:sp>
        <p:nvSpPr>
          <p:cNvPr id="17" name="TextBox 16"/>
          <p:cNvSpPr txBox="1"/>
          <p:nvPr/>
        </p:nvSpPr>
        <p:spPr>
          <a:xfrm>
            <a:off x="11595371" y="364022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640" dirty="0">
                <a:solidFill>
                  <a:schemeClr val="tx1"/>
                </a:solidFill>
                <a:effectLst/>
              </a:rPr>
              <a:t>”</a:t>
            </a:r>
          </a:p>
        </p:txBody>
      </p:sp>
    </p:spTree>
    <p:extLst>
      <p:ext uri="{BB962C8B-B14F-4D97-AF65-F5344CB8AC3E}">
        <p14:creationId xmlns:p14="http://schemas.microsoft.com/office/powerpoint/2010/main" val="10828287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114354"/>
            <a:ext cx="12525374" cy="385397"/>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2992" y="7115546"/>
            <a:ext cx="1923596" cy="173124"/>
          </a:xfrm>
          <a:prstGeom prst="rect">
            <a:avLst/>
          </a:prstGeom>
        </p:spPr>
      </p:pic>
      <p:sp>
        <p:nvSpPr>
          <p:cNvPr id="11" name="Rectangle 10"/>
          <p:cNvSpPr/>
          <p:nvPr/>
        </p:nvSpPr>
        <p:spPr bwMode="ltGray">
          <a:xfrm>
            <a:off x="0" y="5481585"/>
            <a:ext cx="12525374" cy="16418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2702993" y="5481585"/>
            <a:ext cx="1923596" cy="1641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16383" y="5653939"/>
            <a:ext cx="11536634" cy="706242"/>
          </a:xfrm>
        </p:spPr>
        <p:txBody>
          <a:bodyPr anchor="b"/>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816384" y="6360179"/>
            <a:ext cx="11536634" cy="602706"/>
          </a:xfrm>
        </p:spPr>
        <p:txBody>
          <a:bodyPr anchor="t"/>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2875347" y="5651911"/>
            <a:ext cx="1384981" cy="1308947"/>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5347689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64288"/>
            <a:ext cx="12525374" cy="385397"/>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2992" y="2365481"/>
            <a:ext cx="1923596" cy="173124"/>
          </a:xfrm>
          <a:prstGeom prst="rect">
            <a:avLst/>
          </a:prstGeom>
        </p:spPr>
      </p:pic>
      <p:sp>
        <p:nvSpPr>
          <p:cNvPr id="16" name="Rectangle 15"/>
          <p:cNvSpPr/>
          <p:nvPr/>
        </p:nvSpPr>
        <p:spPr bwMode="ltGray">
          <a:xfrm>
            <a:off x="0" y="731520"/>
            <a:ext cx="12525374" cy="16418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2702993" y="731520"/>
            <a:ext cx="1923596" cy="1641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803066" y="903873"/>
            <a:ext cx="11549952" cy="1297126"/>
          </a:xfrm>
        </p:spPr>
        <p:txBody>
          <a:bodyPr/>
          <a:lstStyle/>
          <a:p>
            <a:r>
              <a:rPr lang="en-US"/>
              <a:t>Click to edit Master title style</a:t>
            </a:r>
            <a:endParaRPr lang="en-US" dirty="0"/>
          </a:p>
        </p:txBody>
      </p:sp>
      <p:sp>
        <p:nvSpPr>
          <p:cNvPr id="7" name="Text Placeholder 2"/>
          <p:cNvSpPr>
            <a:spLocks noGrp="1"/>
          </p:cNvSpPr>
          <p:nvPr>
            <p:ph type="body" idx="1"/>
          </p:nvPr>
        </p:nvSpPr>
        <p:spPr>
          <a:xfrm>
            <a:off x="793135" y="2804248"/>
            <a:ext cx="3684041" cy="691514"/>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816387" y="3627208"/>
            <a:ext cx="3659642" cy="349621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4747230" y="2804248"/>
            <a:ext cx="3675888" cy="691514"/>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4734564" y="3627208"/>
            <a:ext cx="3675888" cy="349621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8668988" y="2804248"/>
            <a:ext cx="3684030" cy="691514"/>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8668988" y="3627208"/>
            <a:ext cx="3684030" cy="349621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10/9/2023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6452833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64288"/>
            <a:ext cx="12525374" cy="385397"/>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2992" y="2365481"/>
            <a:ext cx="1923596" cy="173124"/>
          </a:xfrm>
          <a:prstGeom prst="rect">
            <a:avLst/>
          </a:prstGeom>
        </p:spPr>
      </p:pic>
      <p:sp>
        <p:nvSpPr>
          <p:cNvPr id="17" name="Rectangle 16"/>
          <p:cNvSpPr/>
          <p:nvPr/>
        </p:nvSpPr>
        <p:spPr bwMode="ltGray">
          <a:xfrm>
            <a:off x="0" y="731520"/>
            <a:ext cx="12525374" cy="16418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2702993" y="731520"/>
            <a:ext cx="1923596" cy="1641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816386" y="903873"/>
            <a:ext cx="11536632" cy="1297126"/>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16382" y="5157004"/>
            <a:ext cx="3659646" cy="691514"/>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816382" y="2804248"/>
            <a:ext cx="3659646"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816382" y="5848518"/>
            <a:ext cx="3659646" cy="12749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4734565" y="5157004"/>
            <a:ext cx="3675888" cy="691514"/>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4734564" y="2804248"/>
            <a:ext cx="3675888"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4732941" y="5848517"/>
            <a:ext cx="3680756" cy="12749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8676814" y="5157004"/>
            <a:ext cx="3676206" cy="691514"/>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8676813" y="2804248"/>
            <a:ext cx="3676206"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8676664" y="5848515"/>
            <a:ext cx="3681076" cy="12749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10/9/2023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8401889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64288"/>
            <a:ext cx="12525374" cy="385397"/>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2992" y="2365481"/>
            <a:ext cx="1923596" cy="173124"/>
          </a:xfrm>
          <a:prstGeom prst="rect">
            <a:avLst/>
          </a:prstGeom>
        </p:spPr>
      </p:pic>
      <p:sp>
        <p:nvSpPr>
          <p:cNvPr id="9" name="Rectangle 8"/>
          <p:cNvSpPr/>
          <p:nvPr/>
        </p:nvSpPr>
        <p:spPr bwMode="ltGray">
          <a:xfrm>
            <a:off x="0" y="731520"/>
            <a:ext cx="12525374" cy="16418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2702993" y="731520"/>
            <a:ext cx="1923596" cy="1641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7219040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9739448" y="2243274"/>
            <a:ext cx="6128386" cy="16418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11841843" y="6446883"/>
            <a:ext cx="1923596" cy="1641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2155077" y="731516"/>
            <a:ext cx="1288562" cy="522451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6386" y="731517"/>
            <a:ext cx="10644005" cy="63919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168551" y="7123425"/>
            <a:ext cx="3291840" cy="438150"/>
          </a:xfrm>
        </p:spPr>
        <p:txBody>
          <a:bodyPr/>
          <a:lstStyle/>
          <a:p>
            <a:fld id="{48A87A34-81AB-432B-8DAE-1953F412C126}" type="datetimeFigureOut">
              <a:rPr lang="en-US" smtClean="0"/>
              <a:t>10/9/2023</a:t>
            </a:fld>
            <a:endParaRPr lang="en-US" dirty="0"/>
          </a:p>
        </p:txBody>
      </p:sp>
      <p:sp>
        <p:nvSpPr>
          <p:cNvPr id="5" name="Footer Placeholder 4"/>
          <p:cNvSpPr>
            <a:spLocks noGrp="1"/>
          </p:cNvSpPr>
          <p:nvPr>
            <p:ph type="ftr" sz="quarter" idx="11"/>
          </p:nvPr>
        </p:nvSpPr>
        <p:spPr>
          <a:xfrm>
            <a:off x="816386" y="7123426"/>
            <a:ext cx="7352166" cy="438150"/>
          </a:xfrm>
        </p:spPr>
        <p:txBody>
          <a:bodyPr/>
          <a:lstStyle/>
          <a:p>
            <a:endParaRPr lang="en-US" dirty="0"/>
          </a:p>
        </p:txBody>
      </p:sp>
      <p:sp>
        <p:nvSpPr>
          <p:cNvPr id="6" name="Slide Number Placeholder 5"/>
          <p:cNvSpPr>
            <a:spLocks noGrp="1"/>
          </p:cNvSpPr>
          <p:nvPr>
            <p:ph type="sldNum" sz="quarter" idx="12"/>
          </p:nvPr>
        </p:nvSpPr>
        <p:spPr>
          <a:xfrm>
            <a:off x="12117061" y="6478360"/>
            <a:ext cx="1384981" cy="1308947"/>
          </a:xfrm>
        </p:spPr>
        <p:txBody>
          <a:bodyPr anchor="t"/>
          <a:lstStyle>
            <a:lvl1pPr algn="ctr">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77506295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710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64288"/>
            <a:ext cx="12525374" cy="385397"/>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2992" y="2365481"/>
            <a:ext cx="1923596" cy="173124"/>
          </a:xfrm>
          <a:prstGeom prst="rect">
            <a:avLst/>
          </a:prstGeom>
        </p:spPr>
      </p:pic>
      <p:sp>
        <p:nvSpPr>
          <p:cNvPr id="17" name="Rectangle 16"/>
          <p:cNvSpPr/>
          <p:nvPr/>
        </p:nvSpPr>
        <p:spPr bwMode="ltGray">
          <a:xfrm>
            <a:off x="0" y="731520"/>
            <a:ext cx="12525374" cy="16418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2702993" y="731520"/>
            <a:ext cx="1923596" cy="1641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4331052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904288"/>
            <a:ext cx="12525374" cy="385397"/>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2990" y="4905481"/>
            <a:ext cx="1923596" cy="173124"/>
          </a:xfrm>
          <a:prstGeom prst="rect">
            <a:avLst/>
          </a:prstGeom>
        </p:spPr>
      </p:pic>
      <p:sp>
        <p:nvSpPr>
          <p:cNvPr id="9" name="Rectangle 8"/>
          <p:cNvSpPr/>
          <p:nvPr/>
        </p:nvSpPr>
        <p:spPr bwMode="ltGray">
          <a:xfrm>
            <a:off x="-2" y="3271520"/>
            <a:ext cx="12525374" cy="16418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2702991" y="3271520"/>
            <a:ext cx="1923596" cy="1641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16386" y="3443874"/>
            <a:ext cx="11536632" cy="1308946"/>
          </a:xfrm>
        </p:spPr>
        <p:txBody>
          <a:bodyPr anchor="ctr">
            <a:normAutofit/>
          </a:bodyPr>
          <a:lstStyle>
            <a:lvl1pPr algn="r">
              <a:defRPr sz="4320"/>
            </a:lvl1pPr>
          </a:lstStyle>
          <a:p>
            <a:r>
              <a:rPr lang="en-US"/>
              <a:t>Click to edit Master title style</a:t>
            </a:r>
            <a:endParaRPr lang="en-US" dirty="0"/>
          </a:p>
        </p:txBody>
      </p:sp>
      <p:sp>
        <p:nvSpPr>
          <p:cNvPr id="3" name="Text Placeholder 2"/>
          <p:cNvSpPr>
            <a:spLocks noGrp="1"/>
          </p:cNvSpPr>
          <p:nvPr>
            <p:ph type="body" idx="1"/>
          </p:nvPr>
        </p:nvSpPr>
        <p:spPr>
          <a:xfrm>
            <a:off x="816386" y="5078606"/>
            <a:ext cx="11536632" cy="2044820"/>
          </a:xfrm>
        </p:spPr>
        <p:txBody>
          <a:bodyPr>
            <a:normAutofit/>
          </a:bodyPr>
          <a:lstStyle>
            <a:lvl1pPr marL="0" indent="0" algn="r">
              <a:buNone/>
              <a:defRPr sz="240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2875347" y="3443875"/>
            <a:ext cx="1384981" cy="1308947"/>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7072222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64288"/>
            <a:ext cx="12525374" cy="385397"/>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2992" y="2365481"/>
            <a:ext cx="1923596" cy="173124"/>
          </a:xfrm>
          <a:prstGeom prst="rect">
            <a:avLst/>
          </a:prstGeom>
        </p:spPr>
      </p:pic>
      <p:sp>
        <p:nvSpPr>
          <p:cNvPr id="10" name="Rectangle 9"/>
          <p:cNvSpPr/>
          <p:nvPr/>
        </p:nvSpPr>
        <p:spPr bwMode="ltGray">
          <a:xfrm>
            <a:off x="0" y="731520"/>
            <a:ext cx="12525374" cy="16418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2702993" y="731520"/>
            <a:ext cx="1923596" cy="1641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6384" y="2804248"/>
            <a:ext cx="5638030" cy="4319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12947" y="2804248"/>
            <a:ext cx="5640070" cy="4319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4060340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64288"/>
            <a:ext cx="12525374" cy="385397"/>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2992" y="2365481"/>
            <a:ext cx="1923596" cy="173124"/>
          </a:xfrm>
          <a:prstGeom prst="rect">
            <a:avLst/>
          </a:prstGeom>
        </p:spPr>
      </p:pic>
      <p:sp>
        <p:nvSpPr>
          <p:cNvPr id="12" name="Rectangle 11"/>
          <p:cNvSpPr/>
          <p:nvPr/>
        </p:nvSpPr>
        <p:spPr bwMode="ltGray">
          <a:xfrm>
            <a:off x="0" y="731520"/>
            <a:ext cx="12525374" cy="16418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2702993" y="731520"/>
            <a:ext cx="1923596" cy="1641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16383" y="903876"/>
            <a:ext cx="11536636" cy="12971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7621" y="2804248"/>
            <a:ext cx="5366792" cy="831762"/>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16387" y="3636010"/>
            <a:ext cx="5638026" cy="34874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84185" y="2804248"/>
            <a:ext cx="5368834" cy="830491"/>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712948" y="3636010"/>
            <a:ext cx="5640071" cy="34874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8882219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64288"/>
            <a:ext cx="12525374" cy="385397"/>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2992" y="2365481"/>
            <a:ext cx="1923596" cy="173124"/>
          </a:xfrm>
          <a:prstGeom prst="rect">
            <a:avLst/>
          </a:prstGeom>
        </p:spPr>
      </p:pic>
      <p:sp>
        <p:nvSpPr>
          <p:cNvPr id="8" name="Rectangle 7"/>
          <p:cNvSpPr/>
          <p:nvPr/>
        </p:nvSpPr>
        <p:spPr bwMode="ltGray">
          <a:xfrm>
            <a:off x="0" y="731520"/>
            <a:ext cx="12525374" cy="16418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702993" y="731520"/>
            <a:ext cx="1923596" cy="1641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6132021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2992" y="2365481"/>
            <a:ext cx="1923596" cy="173124"/>
          </a:xfrm>
          <a:prstGeom prst="rect">
            <a:avLst/>
          </a:prstGeom>
        </p:spPr>
      </p:pic>
      <p:sp>
        <p:nvSpPr>
          <p:cNvPr id="6" name="Rectangle 5"/>
          <p:cNvSpPr/>
          <p:nvPr/>
        </p:nvSpPr>
        <p:spPr>
          <a:xfrm>
            <a:off x="12702993" y="731520"/>
            <a:ext cx="1923596" cy="1641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8A87A34-81AB-432B-8DAE-1953F412C126}" type="datetimeFigureOut">
              <a:rPr lang="en-US" smtClean="0"/>
              <a:t>10/9/2023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9587905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64288"/>
            <a:ext cx="12525374" cy="385397"/>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2992" y="2365481"/>
            <a:ext cx="1923596" cy="173124"/>
          </a:xfrm>
          <a:prstGeom prst="rect">
            <a:avLst/>
          </a:prstGeom>
        </p:spPr>
      </p:pic>
      <p:sp>
        <p:nvSpPr>
          <p:cNvPr id="10" name="Rectangle 9"/>
          <p:cNvSpPr/>
          <p:nvPr/>
        </p:nvSpPr>
        <p:spPr bwMode="ltGray">
          <a:xfrm>
            <a:off x="0" y="731520"/>
            <a:ext cx="12525374" cy="16418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2702993" y="731520"/>
            <a:ext cx="1923596" cy="1641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16386" y="903872"/>
            <a:ext cx="11536631" cy="1297128"/>
          </a:xfrm>
        </p:spPr>
        <p:txBody>
          <a:bodyPr anchor="ctr">
            <a:normAutofit/>
          </a:bodyPr>
          <a:lstStyle>
            <a:lvl1pPr>
              <a:defRPr sz="4320"/>
            </a:lvl1pPr>
          </a:lstStyle>
          <a:p>
            <a:r>
              <a:rPr lang="en-US"/>
              <a:t>Click to edit Master title style</a:t>
            </a:r>
            <a:endParaRPr lang="en-US" dirty="0"/>
          </a:p>
        </p:txBody>
      </p:sp>
      <p:sp>
        <p:nvSpPr>
          <p:cNvPr id="3" name="Content Placeholder 2"/>
          <p:cNvSpPr>
            <a:spLocks noGrp="1"/>
          </p:cNvSpPr>
          <p:nvPr>
            <p:ph idx="1"/>
          </p:nvPr>
        </p:nvSpPr>
        <p:spPr>
          <a:xfrm>
            <a:off x="5623015" y="2804248"/>
            <a:ext cx="6730003" cy="431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6386" y="2804247"/>
            <a:ext cx="4548094" cy="4319180"/>
          </a:xfrm>
        </p:spPr>
        <p:txBody>
          <a:bodyPr anchor="ct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868253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64288"/>
            <a:ext cx="12525374" cy="385397"/>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2992" y="2365481"/>
            <a:ext cx="1923596" cy="173124"/>
          </a:xfrm>
          <a:prstGeom prst="rect">
            <a:avLst/>
          </a:prstGeom>
        </p:spPr>
      </p:pic>
      <p:sp>
        <p:nvSpPr>
          <p:cNvPr id="10" name="Rectangle 9"/>
          <p:cNvSpPr/>
          <p:nvPr/>
        </p:nvSpPr>
        <p:spPr bwMode="ltGray">
          <a:xfrm>
            <a:off x="0" y="731520"/>
            <a:ext cx="12525374" cy="16418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2702993" y="731520"/>
            <a:ext cx="1923596" cy="1641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16388" y="903873"/>
            <a:ext cx="11536628" cy="1297126"/>
          </a:xfrm>
        </p:spPr>
        <p:txBody>
          <a:bodyPr anchor="ctr">
            <a:normAutofit/>
          </a:bodyPr>
          <a:lstStyle>
            <a:lvl1pPr>
              <a:defRPr sz="4320"/>
            </a:lvl1pPr>
          </a:lstStyle>
          <a:p>
            <a:r>
              <a:rPr lang="en-US"/>
              <a:t>Click to edit Master title style</a:t>
            </a:r>
            <a:endParaRPr lang="en-US" dirty="0"/>
          </a:p>
        </p:txBody>
      </p:sp>
      <p:sp>
        <p:nvSpPr>
          <p:cNvPr id="3" name="Picture Placeholder 2"/>
          <p:cNvSpPr>
            <a:spLocks noGrp="1" noChangeAspect="1"/>
          </p:cNvSpPr>
          <p:nvPr>
            <p:ph type="pic" idx="1"/>
          </p:nvPr>
        </p:nvSpPr>
        <p:spPr>
          <a:xfrm>
            <a:off x="5842000" y="2804249"/>
            <a:ext cx="6511019" cy="4319174"/>
          </a:xfrm>
          <a:noFill/>
          <a:ln>
            <a:noFill/>
          </a:ln>
          <a:effectLst>
            <a:outerShdw blurRad="76200" dist="63500" dir="5040000" algn="tl" rotWithShape="0">
              <a:srgbClr val="000000">
                <a:alpha val="41000"/>
              </a:srgbClr>
            </a:outerShdw>
          </a:effectLst>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816388" y="2804248"/>
            <a:ext cx="4651507" cy="4319178"/>
          </a:xfrm>
        </p:spPr>
        <p:txBody>
          <a:bodyPr anchor="ct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8024557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0">
            <a:alphaModFix amt="10000"/>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Placeholder 1"/>
          <p:cNvSpPr>
            <a:spLocks noGrp="1"/>
          </p:cNvSpPr>
          <p:nvPr>
            <p:ph type="title"/>
          </p:nvPr>
        </p:nvSpPr>
        <p:spPr>
          <a:xfrm>
            <a:off x="816386" y="903873"/>
            <a:ext cx="11536633" cy="1297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16386" y="2804248"/>
            <a:ext cx="11536633" cy="4319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61177" y="7123425"/>
            <a:ext cx="3291840"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48A87A34-81AB-432B-8DAE-1953F412C126}" type="datetimeFigureOut">
              <a:rPr lang="en-US" smtClean="0"/>
              <a:pPr/>
              <a:t>10/9/2023</a:t>
            </a:fld>
            <a:endParaRPr lang="en-US" dirty="0"/>
          </a:p>
        </p:txBody>
      </p:sp>
      <p:sp>
        <p:nvSpPr>
          <p:cNvPr id="5" name="Footer Placeholder 4"/>
          <p:cNvSpPr>
            <a:spLocks noGrp="1"/>
          </p:cNvSpPr>
          <p:nvPr>
            <p:ph type="ftr" sz="quarter" idx="3"/>
          </p:nvPr>
        </p:nvSpPr>
        <p:spPr>
          <a:xfrm>
            <a:off x="816385" y="7123426"/>
            <a:ext cx="8244792" cy="438150"/>
          </a:xfrm>
          <a:prstGeom prst="rect">
            <a:avLst/>
          </a:prstGeom>
        </p:spPr>
        <p:txBody>
          <a:bodyPr vert="horz" lIns="91440" tIns="45720" rIns="91440" bIns="45720" rtlCol="0" anchor="ctr"/>
          <a:lstStyle>
            <a:lvl1pPr algn="l">
              <a:defRPr sz="12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875347" y="903873"/>
            <a:ext cx="1384981" cy="1308947"/>
          </a:xfrm>
          <a:prstGeom prst="rect">
            <a:avLst/>
          </a:prstGeom>
        </p:spPr>
        <p:txBody>
          <a:bodyPr vert="horz" lIns="91440" tIns="45720" rIns="91440" bIns="45720" rtlCol="0" anchor="ctr"/>
          <a:lstStyle>
            <a:lvl1pPr algn="l">
              <a:defRPr sz="432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34950646"/>
      </p:ext>
    </p:extLst>
  </p:cSld>
  <p:clrMap bg1="dk1" tx1="lt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Lst>
  <p:hf sldNum="0" hdr="0" ftr="0" dt="0"/>
  <p:txStyles>
    <p:titleStyle>
      <a:lvl1pPr algn="l" defTabSz="1097280" rtl="0" eaLnBrk="1" latinLnBrk="0" hangingPunct="1">
        <a:lnSpc>
          <a:spcPct val="90000"/>
        </a:lnSpc>
        <a:spcBef>
          <a:spcPct val="0"/>
        </a:spcBef>
        <a:buNone/>
        <a:defRPr sz="432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288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168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168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168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6.jpe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8.xml"/><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25.jpeg"/><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4" name="Text 2"/>
          <p:cNvSpPr/>
          <p:nvPr/>
        </p:nvSpPr>
        <p:spPr>
          <a:xfrm>
            <a:off x="9043639" y="2250419"/>
            <a:ext cx="5402147" cy="1666399"/>
          </a:xfrm>
          <a:prstGeom prst="rect">
            <a:avLst/>
          </a:prstGeom>
          <a:noFill/>
          <a:ln/>
        </p:spPr>
        <p:txBody>
          <a:bodyPr wrap="square" rtlCol="0" anchor="t"/>
          <a:lstStyle/>
          <a:p>
            <a:pPr marL="0" indent="0">
              <a:lnSpc>
                <a:spcPts val="6561"/>
              </a:lnSpc>
              <a:buNone/>
            </a:pPr>
            <a:r>
              <a:rPr lang="en-US" sz="5249" b="1" dirty="0">
                <a:solidFill>
                  <a:srgbClr val="FF726D"/>
                </a:solidFill>
                <a:latin typeface="Inconsolata" pitchFamily="34" charset="0"/>
                <a:ea typeface="Inconsolata" pitchFamily="34" charset="-122"/>
                <a:cs typeface="Inconsolata" pitchFamily="34" charset="-120"/>
              </a:rPr>
              <a:t>Artificial Intelligence</a:t>
            </a:r>
          </a:p>
          <a:p>
            <a:pPr marL="0" indent="0">
              <a:lnSpc>
                <a:spcPts val="6561"/>
              </a:lnSpc>
              <a:buNone/>
            </a:pPr>
            <a:endParaRPr lang="en-US" sz="5249" b="1" dirty="0">
              <a:solidFill>
                <a:srgbClr val="FF726D"/>
              </a:solidFill>
              <a:latin typeface="Inconsolata" pitchFamily="34" charset="0"/>
              <a:ea typeface="Inconsolata" pitchFamily="34" charset="-122"/>
            </a:endParaRPr>
          </a:p>
          <a:p>
            <a:pPr marL="0" indent="0">
              <a:lnSpc>
                <a:spcPts val="6561"/>
              </a:lnSpc>
              <a:buNone/>
            </a:pPr>
            <a:endParaRPr lang="en-US" sz="5249" b="1" dirty="0">
              <a:solidFill>
                <a:srgbClr val="FF726D"/>
              </a:solidFill>
              <a:latin typeface="Inconsolata" pitchFamily="34" charset="0"/>
              <a:ea typeface="Inconsolata" pitchFamily="34" charset="-122"/>
            </a:endParaRPr>
          </a:p>
          <a:p>
            <a:pPr marL="0" indent="0">
              <a:lnSpc>
                <a:spcPts val="6561"/>
              </a:lnSpc>
              <a:buNone/>
            </a:pPr>
            <a:r>
              <a:rPr lang="en-US" sz="2000" b="1" dirty="0">
                <a:solidFill>
                  <a:srgbClr val="FF726D"/>
                </a:solidFill>
                <a:latin typeface="Inconsolata" pitchFamily="34" charset="0"/>
                <a:ea typeface="Inconsolata" pitchFamily="34" charset="-122"/>
              </a:rPr>
              <a:t>Name – Mansheen Singh</a:t>
            </a:r>
          </a:p>
          <a:p>
            <a:pPr marL="0" indent="0">
              <a:lnSpc>
                <a:spcPts val="6561"/>
              </a:lnSpc>
              <a:buNone/>
            </a:pPr>
            <a:r>
              <a:rPr lang="en-US" sz="2000" b="1" dirty="0">
                <a:solidFill>
                  <a:srgbClr val="FF726D"/>
                </a:solidFill>
                <a:latin typeface="Inconsolata" pitchFamily="34" charset="0"/>
                <a:ea typeface="Inconsolata" pitchFamily="34" charset="-122"/>
              </a:rPr>
              <a:t>Class – ITB</a:t>
            </a:r>
          </a:p>
          <a:p>
            <a:pPr marL="0" indent="0">
              <a:lnSpc>
                <a:spcPts val="6561"/>
              </a:lnSpc>
              <a:buNone/>
            </a:pPr>
            <a:r>
              <a:rPr lang="en-US" sz="2000" b="1" dirty="0">
                <a:solidFill>
                  <a:srgbClr val="FF726D"/>
                </a:solidFill>
                <a:latin typeface="Inconsolata" pitchFamily="34" charset="0"/>
                <a:ea typeface="Inconsolata" pitchFamily="34" charset="-122"/>
              </a:rPr>
              <a:t>CRN - 2221125</a:t>
            </a:r>
          </a:p>
        </p:txBody>
      </p:sp>
      <p:sp>
        <p:nvSpPr>
          <p:cNvPr id="5" name="Text 3"/>
          <p:cNvSpPr/>
          <p:nvPr/>
        </p:nvSpPr>
        <p:spPr>
          <a:xfrm>
            <a:off x="6968185" y="4114799"/>
            <a:ext cx="7477601" cy="1066205"/>
          </a:xfrm>
          <a:prstGeom prst="rect">
            <a:avLst/>
          </a:prstGeom>
          <a:noFill/>
          <a:ln/>
        </p:spPr>
        <p:txBody>
          <a:bodyPr wrap="square" rtlCol="0" anchor="t"/>
          <a:lstStyle/>
          <a:p>
            <a:pPr marL="0" indent="0">
              <a:lnSpc>
                <a:spcPts val="2799"/>
              </a:lnSpc>
              <a:buNone/>
            </a:pPr>
            <a:endParaRPr lang="en-US" sz="1750" dirty="0"/>
          </a:p>
        </p:txBody>
      </p:sp>
      <p:pic>
        <p:nvPicPr>
          <p:cNvPr id="6"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98312" cy="822959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4" name="Text 2"/>
          <p:cNvSpPr/>
          <p:nvPr/>
        </p:nvSpPr>
        <p:spPr>
          <a:xfrm>
            <a:off x="496609" y="469047"/>
            <a:ext cx="4556760" cy="486013"/>
          </a:xfrm>
          <a:prstGeom prst="rect">
            <a:avLst/>
          </a:prstGeom>
          <a:noFill/>
          <a:ln/>
        </p:spPr>
        <p:txBody>
          <a:bodyPr wrap="none" rtlCol="0" anchor="t"/>
          <a:lstStyle/>
          <a:p>
            <a:pPr marL="0" indent="0">
              <a:lnSpc>
                <a:spcPts val="3827"/>
              </a:lnSpc>
              <a:buNone/>
            </a:pPr>
            <a:r>
              <a:rPr lang="en-US" sz="4000" b="1" dirty="0">
                <a:solidFill>
                  <a:srgbClr val="FF726D"/>
                </a:solidFill>
                <a:latin typeface="Inconsolata" pitchFamily="34" charset="0"/>
                <a:ea typeface="Inconsolata" pitchFamily="34" charset="-122"/>
                <a:cs typeface="Inconsolata" pitchFamily="34" charset="-120"/>
              </a:rPr>
              <a:t>Job Opportunities in AI</a:t>
            </a:r>
            <a:endParaRPr lang="en-US" sz="4000" dirty="0"/>
          </a:p>
        </p:txBody>
      </p:sp>
      <p:sp>
        <p:nvSpPr>
          <p:cNvPr id="5" name="Text 3"/>
          <p:cNvSpPr/>
          <p:nvPr/>
        </p:nvSpPr>
        <p:spPr>
          <a:xfrm>
            <a:off x="729375" y="1215254"/>
            <a:ext cx="8978414" cy="497443"/>
          </a:xfrm>
          <a:prstGeom prst="rect">
            <a:avLst/>
          </a:prstGeom>
          <a:noFill/>
          <a:ln/>
        </p:spPr>
        <p:txBody>
          <a:bodyPr wrap="square" rtlCol="0" anchor="t"/>
          <a:lstStyle/>
          <a:p>
            <a:pPr marL="0" indent="0">
              <a:lnSpc>
                <a:spcPct val="150000"/>
              </a:lnSpc>
              <a:buNone/>
            </a:pPr>
            <a:endParaRPr lang="en-US" dirty="0"/>
          </a:p>
        </p:txBody>
      </p:sp>
      <p:grpSp>
        <p:nvGrpSpPr>
          <p:cNvPr id="27" name="Group 26"/>
          <p:cNvGrpSpPr/>
          <p:nvPr/>
        </p:nvGrpSpPr>
        <p:grpSpPr>
          <a:xfrm>
            <a:off x="496609" y="1278758"/>
            <a:ext cx="14183831" cy="5899643"/>
            <a:chOff x="3735110" y="2532634"/>
            <a:chExt cx="7503504" cy="4645767"/>
          </a:xfrm>
        </p:grpSpPr>
        <p:pic>
          <p:nvPicPr>
            <p:cNvPr id="10" name="Image 0" descr="preencoded.png"/>
            <p:cNvPicPr>
              <a:picLocks noChangeAspect="1"/>
            </p:cNvPicPr>
            <p:nvPr/>
          </p:nvPicPr>
          <p:blipFill>
            <a:blip r:embed="rId3"/>
            <a:stretch>
              <a:fillRect/>
            </a:stretch>
          </p:blipFill>
          <p:spPr>
            <a:xfrm>
              <a:off x="4329080" y="3096953"/>
              <a:ext cx="862857" cy="1594232"/>
            </a:xfrm>
            <a:prstGeom prst="rect">
              <a:avLst/>
            </a:prstGeom>
          </p:spPr>
        </p:pic>
        <p:sp>
          <p:nvSpPr>
            <p:cNvPr id="11" name="Text 8"/>
            <p:cNvSpPr/>
            <p:nvPr/>
          </p:nvSpPr>
          <p:spPr>
            <a:xfrm>
              <a:off x="3952218" y="4691185"/>
              <a:ext cx="1853565" cy="2487216"/>
            </a:xfrm>
            <a:prstGeom prst="rect">
              <a:avLst/>
            </a:prstGeom>
            <a:noFill/>
            <a:ln/>
          </p:spPr>
          <p:txBody>
            <a:bodyPr wrap="square" rtlCol="0" anchor="t"/>
            <a:lstStyle/>
            <a:p>
              <a:pPr marL="0" indent="0">
                <a:lnSpc>
                  <a:spcPct val="150000"/>
                </a:lnSpc>
                <a:buNone/>
              </a:pPr>
              <a:r>
                <a:rPr lang="en-US" dirty="0">
                  <a:latin typeface="Fira Sans" pitchFamily="34" charset="0"/>
                  <a:ea typeface="Fira Sans" pitchFamily="34" charset="-122"/>
                  <a:cs typeface="Fira Sans" pitchFamily="34" charset="-120"/>
                </a:rPr>
                <a:t>Machine learning engineers use algorithms and statistical models to build AI systems that can learn from data and improve over time. They typically have a strong background in computer science, mathematics, and statistics.</a:t>
              </a:r>
              <a:endParaRPr lang="en-US" dirty="0"/>
            </a:p>
          </p:txBody>
        </p:sp>
        <p:pic>
          <p:nvPicPr>
            <p:cNvPr id="15" name="Image 1" descr="preencoded.png"/>
            <p:cNvPicPr>
              <a:picLocks noChangeAspect="1"/>
            </p:cNvPicPr>
            <p:nvPr/>
          </p:nvPicPr>
          <p:blipFill>
            <a:blip r:embed="rId4"/>
            <a:stretch>
              <a:fillRect/>
            </a:stretch>
          </p:blipFill>
          <p:spPr>
            <a:xfrm>
              <a:off x="6600457" y="2995374"/>
              <a:ext cx="907667" cy="1042630"/>
            </a:xfrm>
            <a:prstGeom prst="rect">
              <a:avLst/>
            </a:prstGeom>
          </p:spPr>
        </p:pic>
        <p:sp>
          <p:nvSpPr>
            <p:cNvPr id="16" name="Text 12"/>
            <p:cNvSpPr/>
            <p:nvPr/>
          </p:nvSpPr>
          <p:spPr>
            <a:xfrm>
              <a:off x="6249591" y="4242898"/>
              <a:ext cx="1853565" cy="2487216"/>
            </a:xfrm>
            <a:prstGeom prst="rect">
              <a:avLst/>
            </a:prstGeom>
            <a:noFill/>
            <a:ln/>
          </p:spPr>
          <p:txBody>
            <a:bodyPr wrap="square" rtlCol="0" anchor="t"/>
            <a:lstStyle/>
            <a:p>
              <a:pPr marL="0" indent="0">
                <a:lnSpc>
                  <a:spcPct val="150000"/>
                </a:lnSpc>
                <a:buNone/>
              </a:pPr>
              <a:r>
                <a:rPr lang="en-US" dirty="0">
                  <a:latin typeface="Fira Sans" pitchFamily="34" charset="0"/>
                  <a:ea typeface="Fira Sans" pitchFamily="34" charset="-122"/>
                  <a:cs typeface="Fira Sans" pitchFamily="34" charset="-120"/>
                </a:rPr>
                <a:t>Data scientists analyze and interpret complex data to extract valuable insights and inform decision-making. They use statistical and machine learning techniques to identify patterns and trends in data.</a:t>
              </a:r>
              <a:endParaRPr lang="en-US" dirty="0"/>
            </a:p>
          </p:txBody>
        </p:sp>
        <p:grpSp>
          <p:nvGrpSpPr>
            <p:cNvPr id="26" name="Group 25"/>
            <p:cNvGrpSpPr/>
            <p:nvPr/>
          </p:nvGrpSpPr>
          <p:grpSpPr>
            <a:xfrm>
              <a:off x="3735110" y="2532634"/>
              <a:ext cx="7503504" cy="530844"/>
              <a:chOff x="3735110" y="2532634"/>
              <a:chExt cx="7503504" cy="530844"/>
            </a:xfrm>
          </p:grpSpPr>
          <p:grpSp>
            <p:nvGrpSpPr>
              <p:cNvPr id="23" name="Group 22"/>
              <p:cNvGrpSpPr/>
              <p:nvPr/>
            </p:nvGrpSpPr>
            <p:grpSpPr>
              <a:xfrm>
                <a:off x="3735110" y="2553057"/>
                <a:ext cx="2245042" cy="510421"/>
                <a:chOff x="3735110" y="2553057"/>
                <a:chExt cx="2245042" cy="510421"/>
              </a:xfrm>
            </p:grpSpPr>
            <p:sp>
              <p:nvSpPr>
                <p:cNvPr id="8" name="Text 6"/>
                <p:cNvSpPr/>
                <p:nvPr/>
              </p:nvSpPr>
              <p:spPr>
                <a:xfrm>
                  <a:off x="3735110" y="2553057"/>
                  <a:ext cx="121920" cy="291703"/>
                </a:xfrm>
                <a:prstGeom prst="rect">
                  <a:avLst/>
                </a:prstGeom>
                <a:noFill/>
                <a:ln/>
              </p:spPr>
              <p:txBody>
                <a:bodyPr wrap="none" rtlCol="0" anchor="t"/>
                <a:lstStyle/>
                <a:p>
                  <a:pPr marL="0" indent="0" algn="ctr">
                    <a:lnSpc>
                      <a:spcPts val="2296"/>
                    </a:lnSpc>
                    <a:buNone/>
                  </a:pPr>
                  <a:r>
                    <a:rPr lang="en-US" sz="2800" b="1" dirty="0">
                      <a:solidFill>
                        <a:srgbClr val="FF726D"/>
                      </a:solidFill>
                      <a:latin typeface="Inconsolata" pitchFamily="34" charset="0"/>
                      <a:ea typeface="Inconsolata" pitchFamily="34" charset="-122"/>
                      <a:cs typeface="Inconsolata" pitchFamily="34" charset="-120"/>
                    </a:rPr>
                    <a:t>1</a:t>
                  </a:r>
                  <a:endParaRPr lang="en-US" sz="2800" dirty="0"/>
                </a:p>
              </p:txBody>
            </p:sp>
            <p:sp>
              <p:nvSpPr>
                <p:cNvPr id="9" name="Text 7"/>
                <p:cNvSpPr/>
                <p:nvPr/>
              </p:nvSpPr>
              <p:spPr>
                <a:xfrm>
                  <a:off x="4126587" y="2577465"/>
                  <a:ext cx="1853565" cy="486013"/>
                </a:xfrm>
                <a:prstGeom prst="rect">
                  <a:avLst/>
                </a:prstGeom>
                <a:noFill/>
                <a:ln/>
              </p:spPr>
              <p:txBody>
                <a:bodyPr wrap="square" rtlCol="0" anchor="t"/>
                <a:lstStyle/>
                <a:p>
                  <a:pPr marL="0" indent="0">
                    <a:lnSpc>
                      <a:spcPts val="1914"/>
                    </a:lnSpc>
                    <a:buNone/>
                  </a:pPr>
                  <a:r>
                    <a:rPr lang="en-US" sz="2800" b="1" dirty="0">
                      <a:solidFill>
                        <a:srgbClr val="FF726D"/>
                      </a:solidFill>
                      <a:latin typeface="Inconsolata" pitchFamily="34" charset="0"/>
                      <a:ea typeface="Inconsolata" pitchFamily="34" charset="-122"/>
                      <a:cs typeface="Inconsolata" pitchFamily="34" charset="-120"/>
                    </a:rPr>
                    <a:t>Machine Learning Engineer</a:t>
                  </a:r>
                  <a:endParaRPr lang="en-US" sz="2800" dirty="0"/>
                </a:p>
              </p:txBody>
            </p:sp>
          </p:grpSp>
          <p:grpSp>
            <p:nvGrpSpPr>
              <p:cNvPr id="24" name="Group 23"/>
              <p:cNvGrpSpPr/>
              <p:nvPr/>
            </p:nvGrpSpPr>
            <p:grpSpPr>
              <a:xfrm>
                <a:off x="6264687" y="2532634"/>
                <a:ext cx="1931694" cy="291703"/>
                <a:chOff x="6264687" y="2532634"/>
                <a:chExt cx="1931694" cy="291703"/>
              </a:xfrm>
            </p:grpSpPr>
            <p:sp>
              <p:nvSpPr>
                <p:cNvPr id="13" name="Text 10"/>
                <p:cNvSpPr/>
                <p:nvPr/>
              </p:nvSpPr>
              <p:spPr>
                <a:xfrm>
                  <a:off x="6264687" y="2532634"/>
                  <a:ext cx="121920" cy="291703"/>
                </a:xfrm>
                <a:prstGeom prst="rect">
                  <a:avLst/>
                </a:prstGeom>
                <a:noFill/>
                <a:ln/>
              </p:spPr>
              <p:txBody>
                <a:bodyPr wrap="none" rtlCol="0" anchor="t"/>
                <a:lstStyle/>
                <a:p>
                  <a:pPr marL="0" indent="0" algn="ctr">
                    <a:lnSpc>
                      <a:spcPts val="2296"/>
                    </a:lnSpc>
                    <a:buNone/>
                  </a:pPr>
                  <a:r>
                    <a:rPr lang="en-US" sz="2800" b="1" dirty="0">
                      <a:solidFill>
                        <a:srgbClr val="FF726D"/>
                      </a:solidFill>
                      <a:latin typeface="Inconsolata" pitchFamily="34" charset="0"/>
                      <a:ea typeface="Inconsolata" pitchFamily="34" charset="-122"/>
                      <a:cs typeface="Inconsolata" pitchFamily="34" charset="-120"/>
                    </a:rPr>
                    <a:t>2</a:t>
                  </a:r>
                  <a:endParaRPr lang="en-US" sz="2800" dirty="0"/>
                </a:p>
              </p:txBody>
            </p:sp>
            <p:sp>
              <p:nvSpPr>
                <p:cNvPr id="14" name="Text 11"/>
                <p:cNvSpPr/>
                <p:nvPr/>
              </p:nvSpPr>
              <p:spPr>
                <a:xfrm>
                  <a:off x="6641068" y="2577465"/>
                  <a:ext cx="1555313" cy="243007"/>
                </a:xfrm>
                <a:prstGeom prst="rect">
                  <a:avLst/>
                </a:prstGeom>
                <a:noFill/>
                <a:ln/>
              </p:spPr>
              <p:txBody>
                <a:bodyPr wrap="none" rtlCol="0" anchor="t"/>
                <a:lstStyle/>
                <a:p>
                  <a:pPr marL="0" indent="0">
                    <a:lnSpc>
                      <a:spcPts val="1914"/>
                    </a:lnSpc>
                    <a:buNone/>
                  </a:pPr>
                  <a:r>
                    <a:rPr lang="en-US" sz="2800" b="1" dirty="0">
                      <a:solidFill>
                        <a:srgbClr val="FF726D"/>
                      </a:solidFill>
                      <a:latin typeface="Inconsolata" pitchFamily="34" charset="0"/>
                      <a:ea typeface="Inconsolata" pitchFamily="34" charset="-122"/>
                      <a:cs typeface="Inconsolata" pitchFamily="34" charset="-120"/>
                    </a:rPr>
                    <a:t>Data Scientist</a:t>
                  </a:r>
                  <a:endParaRPr lang="en-US" sz="2800" dirty="0"/>
                </a:p>
              </p:txBody>
            </p:sp>
          </p:grpSp>
          <p:grpSp>
            <p:nvGrpSpPr>
              <p:cNvPr id="25" name="Group 24"/>
              <p:cNvGrpSpPr/>
              <p:nvPr/>
            </p:nvGrpSpPr>
            <p:grpSpPr>
              <a:xfrm>
                <a:off x="8764072" y="2553057"/>
                <a:ext cx="2474542" cy="510421"/>
                <a:chOff x="8764072" y="2553057"/>
                <a:chExt cx="2474542" cy="510421"/>
              </a:xfrm>
            </p:grpSpPr>
            <p:sp>
              <p:nvSpPr>
                <p:cNvPr id="18" name="Text 14"/>
                <p:cNvSpPr/>
                <p:nvPr/>
              </p:nvSpPr>
              <p:spPr>
                <a:xfrm>
                  <a:off x="8764072" y="2553057"/>
                  <a:ext cx="137016" cy="291703"/>
                </a:xfrm>
                <a:prstGeom prst="rect">
                  <a:avLst/>
                </a:prstGeom>
                <a:noFill/>
                <a:ln/>
              </p:spPr>
              <p:txBody>
                <a:bodyPr wrap="none" rtlCol="0" anchor="t"/>
                <a:lstStyle/>
                <a:p>
                  <a:pPr marL="0" indent="0" algn="ctr">
                    <a:lnSpc>
                      <a:spcPts val="2296"/>
                    </a:lnSpc>
                    <a:buNone/>
                  </a:pPr>
                  <a:r>
                    <a:rPr lang="en-US" sz="2800" b="1" dirty="0">
                      <a:solidFill>
                        <a:srgbClr val="FF726D"/>
                      </a:solidFill>
                      <a:latin typeface="Inconsolata" pitchFamily="34" charset="0"/>
                      <a:ea typeface="Inconsolata" pitchFamily="34" charset="-122"/>
                      <a:cs typeface="Inconsolata" pitchFamily="34" charset="-120"/>
                    </a:rPr>
                    <a:t>3</a:t>
                  </a:r>
                  <a:endParaRPr lang="en-US" sz="2800" dirty="0"/>
                </a:p>
              </p:txBody>
            </p:sp>
            <p:sp>
              <p:nvSpPr>
                <p:cNvPr id="19" name="Text 15"/>
                <p:cNvSpPr/>
                <p:nvPr/>
              </p:nvSpPr>
              <p:spPr>
                <a:xfrm>
                  <a:off x="9155549" y="2577465"/>
                  <a:ext cx="2083065" cy="486013"/>
                </a:xfrm>
                <a:prstGeom prst="rect">
                  <a:avLst/>
                </a:prstGeom>
                <a:noFill/>
                <a:ln/>
              </p:spPr>
              <p:txBody>
                <a:bodyPr wrap="square" rtlCol="0" anchor="t"/>
                <a:lstStyle/>
                <a:p>
                  <a:pPr marL="0" indent="0">
                    <a:lnSpc>
                      <a:spcPts val="1914"/>
                    </a:lnSpc>
                    <a:buNone/>
                  </a:pPr>
                  <a:r>
                    <a:rPr lang="en-US" sz="2800" b="1" dirty="0">
                      <a:solidFill>
                        <a:srgbClr val="FF726D"/>
                      </a:solidFill>
                      <a:latin typeface="Inconsolata" pitchFamily="34" charset="0"/>
                      <a:ea typeface="Inconsolata" pitchFamily="34" charset="-122"/>
                      <a:cs typeface="Inconsolata" pitchFamily="34" charset="-120"/>
                    </a:rPr>
                    <a:t>AI Ethics Specialist</a:t>
                  </a:r>
                  <a:endParaRPr lang="en-US" sz="2800" dirty="0"/>
                </a:p>
              </p:txBody>
            </p:sp>
          </p:grpSp>
        </p:grpSp>
        <p:pic>
          <p:nvPicPr>
            <p:cNvPr id="20" name="Image 2" descr="preencoded.png"/>
            <p:cNvPicPr>
              <a:picLocks noChangeAspect="1"/>
            </p:cNvPicPr>
            <p:nvPr/>
          </p:nvPicPr>
          <p:blipFill>
            <a:blip r:embed="rId5"/>
            <a:stretch>
              <a:fillRect/>
            </a:stretch>
          </p:blipFill>
          <p:spPr>
            <a:xfrm>
              <a:off x="9234786" y="2995374"/>
              <a:ext cx="1031589" cy="1594231"/>
            </a:xfrm>
            <a:prstGeom prst="rect">
              <a:avLst/>
            </a:prstGeom>
          </p:spPr>
        </p:pic>
        <p:sp>
          <p:nvSpPr>
            <p:cNvPr id="21" name="Text 16"/>
            <p:cNvSpPr/>
            <p:nvPr/>
          </p:nvSpPr>
          <p:spPr>
            <a:xfrm>
              <a:off x="8974211" y="4691185"/>
              <a:ext cx="1853565" cy="2487216"/>
            </a:xfrm>
            <a:prstGeom prst="rect">
              <a:avLst/>
            </a:prstGeom>
            <a:noFill/>
            <a:ln/>
          </p:spPr>
          <p:txBody>
            <a:bodyPr wrap="square" rtlCol="0" anchor="t"/>
            <a:lstStyle/>
            <a:p>
              <a:pPr marL="0" indent="0">
                <a:lnSpc>
                  <a:spcPct val="150000"/>
                </a:lnSpc>
                <a:buNone/>
              </a:pPr>
              <a:r>
                <a:rPr lang="en-US" dirty="0">
                  <a:latin typeface="Fira Sans" pitchFamily="34" charset="0"/>
                  <a:ea typeface="Fira Sans" pitchFamily="34" charset="-122"/>
                  <a:cs typeface="Fira Sans" pitchFamily="34" charset="-120"/>
                </a:rPr>
                <a:t>AI ethics specialists ensure that AI systems are designed and used in an ethical and responsible manner. They work with teams to develop ethical frameworks for AI and ensure that AI systems align with legal and ethical standards.</a:t>
              </a:r>
              <a:endParaRPr lang="en-US" dirty="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4" name="Text 2"/>
          <p:cNvSpPr/>
          <p:nvPr/>
        </p:nvSpPr>
        <p:spPr>
          <a:xfrm>
            <a:off x="271911" y="287145"/>
            <a:ext cx="3764280" cy="486013"/>
          </a:xfrm>
          <a:prstGeom prst="rect">
            <a:avLst/>
          </a:prstGeom>
          <a:noFill/>
          <a:ln/>
        </p:spPr>
        <p:txBody>
          <a:bodyPr wrap="none" rtlCol="0" anchor="t"/>
          <a:lstStyle/>
          <a:p>
            <a:pPr marL="0" indent="0">
              <a:lnSpc>
                <a:spcPts val="3827"/>
              </a:lnSpc>
              <a:buNone/>
            </a:pPr>
            <a:r>
              <a:rPr lang="en-US" sz="4400" b="1" dirty="0">
                <a:solidFill>
                  <a:srgbClr val="FF726D"/>
                </a:solidFill>
                <a:latin typeface="Inconsolata" pitchFamily="34" charset="0"/>
                <a:ea typeface="Inconsolata" pitchFamily="34" charset="-122"/>
                <a:cs typeface="Inconsolata" pitchFamily="34" charset="-120"/>
              </a:rPr>
              <a:t>Pros and Cons of AI</a:t>
            </a:r>
            <a:endParaRPr lang="en-US" sz="4400" dirty="0"/>
          </a:p>
        </p:txBody>
      </p:sp>
      <p:grpSp>
        <p:nvGrpSpPr>
          <p:cNvPr id="22" name="Group 21"/>
          <p:cNvGrpSpPr/>
          <p:nvPr/>
        </p:nvGrpSpPr>
        <p:grpSpPr>
          <a:xfrm>
            <a:off x="2609130" y="773158"/>
            <a:ext cx="9806714" cy="7300325"/>
            <a:chOff x="1899733" y="984985"/>
            <a:chExt cx="9806714" cy="6896604"/>
          </a:xfrm>
        </p:grpSpPr>
        <p:grpSp>
          <p:nvGrpSpPr>
            <p:cNvPr id="20" name="Group 19"/>
            <p:cNvGrpSpPr/>
            <p:nvPr/>
          </p:nvGrpSpPr>
          <p:grpSpPr>
            <a:xfrm>
              <a:off x="1899733" y="984986"/>
              <a:ext cx="3764280" cy="6896603"/>
              <a:chOff x="271911" y="984986"/>
              <a:chExt cx="3764280" cy="6896603"/>
            </a:xfrm>
          </p:grpSpPr>
          <p:sp>
            <p:nvSpPr>
              <p:cNvPr id="5" name="Text 3"/>
              <p:cNvSpPr/>
              <p:nvPr/>
            </p:nvSpPr>
            <p:spPr>
              <a:xfrm>
                <a:off x="1754743" y="984986"/>
                <a:ext cx="1866424" cy="291703"/>
              </a:xfrm>
              <a:prstGeom prst="rect">
                <a:avLst/>
              </a:prstGeom>
              <a:noFill/>
              <a:ln/>
            </p:spPr>
            <p:txBody>
              <a:bodyPr wrap="none" rtlCol="0" anchor="t"/>
              <a:lstStyle/>
              <a:p>
                <a:pPr marL="0" indent="0">
                  <a:lnSpc>
                    <a:spcPts val="2296"/>
                  </a:lnSpc>
                  <a:buNone/>
                </a:pPr>
                <a:r>
                  <a:rPr lang="en-US" sz="1837" b="1" dirty="0">
                    <a:solidFill>
                      <a:srgbClr val="FF726D"/>
                    </a:solidFill>
                    <a:latin typeface="Inconsolata" pitchFamily="34" charset="0"/>
                    <a:ea typeface="Inconsolata" pitchFamily="34" charset="-122"/>
                  </a:rPr>
                  <a:t>PROS</a:t>
                </a:r>
                <a:endParaRPr lang="en-US" sz="1837" dirty="0"/>
              </a:p>
            </p:txBody>
          </p:sp>
          <p:sp>
            <p:nvSpPr>
              <p:cNvPr id="6" name="Text 4"/>
              <p:cNvSpPr/>
              <p:nvPr/>
            </p:nvSpPr>
            <p:spPr>
              <a:xfrm>
                <a:off x="526228" y="1371685"/>
                <a:ext cx="3255645" cy="248722"/>
              </a:xfrm>
              <a:prstGeom prst="rect">
                <a:avLst/>
              </a:prstGeom>
              <a:noFill/>
              <a:ln/>
            </p:spPr>
            <p:txBody>
              <a:bodyPr wrap="none" rtlCol="0" anchor="t"/>
              <a:lstStyle/>
              <a:p>
                <a:pPr marL="342900" indent="-342900" algn="l">
                  <a:lnSpc>
                    <a:spcPts val="1960"/>
                  </a:lnSpc>
                  <a:buSzPct val="100000"/>
                  <a:buChar char="•"/>
                </a:pPr>
                <a:r>
                  <a:rPr lang="en-US" dirty="0">
                    <a:latin typeface="Fira Sans" pitchFamily="34" charset="0"/>
                  </a:rPr>
                  <a:t>Data analysis</a:t>
                </a:r>
                <a:endParaRPr lang="en-US" dirty="0"/>
              </a:p>
            </p:txBody>
          </p:sp>
          <p:pic>
            <p:nvPicPr>
              <p:cNvPr id="7" name="Image 0" descr="preencoded.png"/>
              <p:cNvPicPr>
                <a:picLocks noChangeAspect="1"/>
              </p:cNvPicPr>
              <p:nvPr/>
            </p:nvPicPr>
            <p:blipFill>
              <a:blip r:embed="rId3"/>
              <a:stretch>
                <a:fillRect/>
              </a:stretch>
            </p:blipFill>
            <p:spPr>
              <a:xfrm>
                <a:off x="1126849" y="1757355"/>
                <a:ext cx="2054402" cy="1369252"/>
              </a:xfrm>
              <a:prstGeom prst="rect">
                <a:avLst/>
              </a:prstGeom>
            </p:spPr>
          </p:pic>
          <p:sp>
            <p:nvSpPr>
              <p:cNvPr id="8" name="Text 5"/>
              <p:cNvSpPr/>
              <p:nvPr/>
            </p:nvSpPr>
            <p:spPr>
              <a:xfrm>
                <a:off x="271911" y="3342239"/>
                <a:ext cx="3255645" cy="248722"/>
              </a:xfrm>
              <a:prstGeom prst="rect">
                <a:avLst/>
              </a:prstGeom>
              <a:noFill/>
              <a:ln/>
            </p:spPr>
            <p:txBody>
              <a:bodyPr wrap="none" rtlCol="0" anchor="t"/>
              <a:lstStyle/>
              <a:p>
                <a:pPr marL="342900" indent="-342900" algn="l">
                  <a:lnSpc>
                    <a:spcPts val="1960"/>
                  </a:lnSpc>
                  <a:buSzPct val="100000"/>
                  <a:buChar char="•"/>
                </a:pPr>
                <a:r>
                  <a:rPr lang="en-US" dirty="0">
                    <a:latin typeface="Fira Sans" pitchFamily="34" charset="0"/>
                    <a:ea typeface="Fira Sans" pitchFamily="34" charset="-122"/>
                    <a:cs typeface="Fira Sans" pitchFamily="34" charset="-120"/>
                  </a:rPr>
                  <a:t>Efficient decision-making processes</a:t>
                </a:r>
                <a:endParaRPr lang="en-US" dirty="0"/>
              </a:p>
            </p:txBody>
          </p:sp>
          <p:pic>
            <p:nvPicPr>
              <p:cNvPr id="9" name="Image 1" descr="preencoded.png"/>
              <p:cNvPicPr>
                <a:picLocks noChangeAspect="1"/>
              </p:cNvPicPr>
              <p:nvPr/>
            </p:nvPicPr>
            <p:blipFill>
              <a:blip r:embed="rId4"/>
              <a:stretch>
                <a:fillRect/>
              </a:stretch>
            </p:blipFill>
            <p:spPr>
              <a:xfrm>
                <a:off x="1004693" y="3812295"/>
                <a:ext cx="2411241" cy="1356318"/>
              </a:xfrm>
              <a:prstGeom prst="rect">
                <a:avLst/>
              </a:prstGeom>
            </p:spPr>
          </p:pic>
          <p:sp>
            <p:nvSpPr>
              <p:cNvPr id="10" name="Text 6"/>
              <p:cNvSpPr/>
              <p:nvPr/>
            </p:nvSpPr>
            <p:spPr>
              <a:xfrm>
                <a:off x="271911" y="5460444"/>
                <a:ext cx="3255645" cy="248722"/>
              </a:xfrm>
              <a:prstGeom prst="rect">
                <a:avLst/>
              </a:prstGeom>
              <a:noFill/>
              <a:ln/>
            </p:spPr>
            <p:txBody>
              <a:bodyPr wrap="none" rtlCol="0" anchor="t"/>
              <a:lstStyle/>
              <a:p>
                <a:pPr marL="342900" indent="-342900" algn="l">
                  <a:lnSpc>
                    <a:spcPts val="1960"/>
                  </a:lnSpc>
                  <a:buSzPct val="100000"/>
                  <a:buChar char="•"/>
                </a:pPr>
                <a:r>
                  <a:rPr lang="en-US">
                    <a:latin typeface="Fira Sans" pitchFamily="34" charset="0"/>
                  </a:rPr>
                  <a:t>24/7 availability</a:t>
                </a:r>
                <a:endParaRPr lang="en-US" dirty="0"/>
              </a:p>
            </p:txBody>
          </p:sp>
          <p:pic>
            <p:nvPicPr>
              <p:cNvPr id="11" name="Image 2" descr="preencoded.png"/>
              <p:cNvPicPr>
                <a:picLocks noChangeAspect="1"/>
              </p:cNvPicPr>
              <p:nvPr/>
            </p:nvPicPr>
            <p:blipFill>
              <a:blip r:embed="rId5"/>
              <a:stretch>
                <a:fillRect/>
              </a:stretch>
            </p:blipFill>
            <p:spPr>
              <a:xfrm>
                <a:off x="531824" y="6000997"/>
                <a:ext cx="3504367" cy="1880592"/>
              </a:xfrm>
              <a:prstGeom prst="rect">
                <a:avLst/>
              </a:prstGeom>
            </p:spPr>
          </p:pic>
        </p:grpSp>
        <p:grpSp>
          <p:nvGrpSpPr>
            <p:cNvPr id="21" name="Group 20"/>
            <p:cNvGrpSpPr/>
            <p:nvPr/>
          </p:nvGrpSpPr>
          <p:grpSpPr>
            <a:xfrm>
              <a:off x="7091357" y="984985"/>
              <a:ext cx="4615090" cy="6893860"/>
              <a:chOff x="7091357" y="984985"/>
              <a:chExt cx="4615090" cy="6893860"/>
            </a:xfrm>
          </p:grpSpPr>
          <p:sp>
            <p:nvSpPr>
              <p:cNvPr id="12" name="Text 7"/>
              <p:cNvSpPr/>
              <p:nvPr/>
            </p:nvSpPr>
            <p:spPr>
              <a:xfrm>
                <a:off x="8841556" y="984985"/>
                <a:ext cx="1866424" cy="291703"/>
              </a:xfrm>
              <a:prstGeom prst="rect">
                <a:avLst/>
              </a:prstGeom>
              <a:noFill/>
              <a:ln/>
            </p:spPr>
            <p:txBody>
              <a:bodyPr wrap="none" rtlCol="0" anchor="t"/>
              <a:lstStyle/>
              <a:p>
                <a:pPr marL="0" indent="0">
                  <a:lnSpc>
                    <a:spcPts val="2296"/>
                  </a:lnSpc>
                  <a:buNone/>
                </a:pPr>
                <a:r>
                  <a:rPr lang="en-US" sz="1837" b="1" dirty="0">
                    <a:solidFill>
                      <a:srgbClr val="FF726D"/>
                    </a:solidFill>
                    <a:latin typeface="Inconsolata" pitchFamily="34" charset="0"/>
                    <a:ea typeface="Inconsolata" pitchFamily="34" charset="-122"/>
                    <a:cs typeface="Inconsolata" pitchFamily="34" charset="-120"/>
                  </a:rPr>
                  <a:t>Cons</a:t>
                </a:r>
                <a:endParaRPr lang="en-US" sz="1837" dirty="0"/>
              </a:p>
            </p:txBody>
          </p:sp>
          <p:sp>
            <p:nvSpPr>
              <p:cNvPr id="13" name="Text 8"/>
              <p:cNvSpPr/>
              <p:nvPr/>
            </p:nvSpPr>
            <p:spPr>
              <a:xfrm>
                <a:off x="7512487" y="1361588"/>
                <a:ext cx="3255645" cy="248722"/>
              </a:xfrm>
              <a:prstGeom prst="rect">
                <a:avLst/>
              </a:prstGeom>
              <a:noFill/>
              <a:ln/>
            </p:spPr>
            <p:txBody>
              <a:bodyPr wrap="none" rtlCol="0" anchor="t"/>
              <a:lstStyle/>
              <a:p>
                <a:pPr marL="342900" indent="-342900" algn="l">
                  <a:lnSpc>
                    <a:spcPts val="1960"/>
                  </a:lnSpc>
                  <a:buSzPct val="100000"/>
                  <a:buChar char="•"/>
                </a:pPr>
                <a:r>
                  <a:rPr lang="en-US" dirty="0">
                    <a:latin typeface="Fira Sans" pitchFamily="34" charset="0"/>
                    <a:ea typeface="Fira Sans" pitchFamily="34" charset="-122"/>
                    <a:cs typeface="Fira Sans" pitchFamily="34" charset="-120"/>
                  </a:rPr>
                  <a:t>Potential job displacement</a:t>
                </a:r>
                <a:endParaRPr lang="en-US" dirty="0"/>
              </a:p>
            </p:txBody>
          </p:sp>
          <p:pic>
            <p:nvPicPr>
              <p:cNvPr id="14" name="Image 3" descr="preencoded.png"/>
              <p:cNvPicPr>
                <a:picLocks noChangeAspect="1"/>
              </p:cNvPicPr>
              <p:nvPr/>
            </p:nvPicPr>
            <p:blipFill>
              <a:blip r:embed="rId6"/>
              <a:stretch>
                <a:fillRect/>
              </a:stretch>
            </p:blipFill>
            <p:spPr>
              <a:xfrm>
                <a:off x="7966456" y="1785212"/>
                <a:ext cx="2602307" cy="1301109"/>
              </a:xfrm>
              <a:prstGeom prst="rect">
                <a:avLst/>
              </a:prstGeom>
            </p:spPr>
          </p:pic>
          <p:sp>
            <p:nvSpPr>
              <p:cNvPr id="15" name="Text 9"/>
              <p:cNvSpPr/>
              <p:nvPr/>
            </p:nvSpPr>
            <p:spPr>
              <a:xfrm>
                <a:off x="7091357" y="3379019"/>
                <a:ext cx="3255645" cy="248722"/>
              </a:xfrm>
              <a:prstGeom prst="rect">
                <a:avLst/>
              </a:prstGeom>
              <a:noFill/>
              <a:ln/>
            </p:spPr>
            <p:txBody>
              <a:bodyPr wrap="none" rtlCol="0" anchor="t"/>
              <a:lstStyle/>
              <a:p>
                <a:pPr marL="342900" indent="-342900" algn="l">
                  <a:lnSpc>
                    <a:spcPts val="1960"/>
                  </a:lnSpc>
                  <a:buSzPct val="100000"/>
                  <a:buChar char="•"/>
                </a:pPr>
                <a:r>
                  <a:rPr lang="en-US" dirty="0">
                    <a:latin typeface="Fira Sans" pitchFamily="34" charset="0"/>
                    <a:ea typeface="Fira Sans" pitchFamily="34" charset="-122"/>
                    <a:cs typeface="Fira Sans" pitchFamily="34" charset="-120"/>
                  </a:rPr>
                  <a:t>Data privacy and security concerns</a:t>
                </a:r>
                <a:endParaRPr lang="en-US" dirty="0"/>
              </a:p>
            </p:txBody>
          </p:sp>
          <p:pic>
            <p:nvPicPr>
              <p:cNvPr id="16" name="Image 4" descr="preencoded.png"/>
              <p:cNvPicPr>
                <a:picLocks noChangeAspect="1"/>
              </p:cNvPicPr>
              <p:nvPr/>
            </p:nvPicPr>
            <p:blipFill>
              <a:blip r:embed="rId7"/>
              <a:stretch>
                <a:fillRect/>
              </a:stretch>
            </p:blipFill>
            <p:spPr>
              <a:xfrm>
                <a:off x="7959094" y="3802644"/>
                <a:ext cx="2609669" cy="1365969"/>
              </a:xfrm>
              <a:prstGeom prst="rect">
                <a:avLst/>
              </a:prstGeom>
            </p:spPr>
          </p:pic>
          <p:sp>
            <p:nvSpPr>
              <p:cNvPr id="17" name="Text 10"/>
              <p:cNvSpPr/>
              <p:nvPr/>
            </p:nvSpPr>
            <p:spPr>
              <a:xfrm>
                <a:off x="7091357" y="5435238"/>
                <a:ext cx="4615090" cy="497443"/>
              </a:xfrm>
              <a:prstGeom prst="rect">
                <a:avLst/>
              </a:prstGeom>
              <a:noFill/>
              <a:ln/>
            </p:spPr>
            <p:txBody>
              <a:bodyPr wrap="square" rtlCol="0" anchor="t"/>
              <a:lstStyle/>
              <a:p>
                <a:pPr marL="342900" indent="-342900" algn="l">
                  <a:lnSpc>
                    <a:spcPts val="1960"/>
                  </a:lnSpc>
                  <a:buSzPct val="100000"/>
                  <a:buChar char="•"/>
                </a:pPr>
                <a:r>
                  <a:rPr lang="en-US" dirty="0">
                    <a:latin typeface="Fira Sans" pitchFamily="34" charset="0"/>
                    <a:ea typeface="Fira Sans" pitchFamily="34" charset="-122"/>
                    <a:cs typeface="Fira Sans" pitchFamily="34" charset="-120"/>
                  </a:rPr>
                  <a:t>Dependence on technology and loss of human touch</a:t>
                </a:r>
                <a:endParaRPr lang="en-US" dirty="0"/>
              </a:p>
            </p:txBody>
          </p:sp>
          <p:pic>
            <p:nvPicPr>
              <p:cNvPr id="18" name="Image 5" descr="preencoded.png"/>
              <p:cNvPicPr>
                <a:picLocks noChangeAspect="1"/>
              </p:cNvPicPr>
              <p:nvPr/>
            </p:nvPicPr>
            <p:blipFill>
              <a:blip r:embed="rId8"/>
              <a:stretch>
                <a:fillRect/>
              </a:stretch>
            </p:blipFill>
            <p:spPr>
              <a:xfrm>
                <a:off x="8240320" y="6199306"/>
                <a:ext cx="2527812" cy="1679539"/>
              </a:xfrm>
              <a:prstGeom prst="rect">
                <a:avLst/>
              </a:prstGeom>
            </p:spPr>
          </p:pic>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6" name="Text 3"/>
          <p:cNvSpPr/>
          <p:nvPr/>
        </p:nvSpPr>
        <p:spPr>
          <a:xfrm>
            <a:off x="2854712" y="927115"/>
            <a:ext cx="8740140" cy="694373"/>
          </a:xfrm>
          <a:prstGeom prst="rect">
            <a:avLst/>
          </a:prstGeom>
          <a:noFill/>
          <a:ln/>
        </p:spPr>
        <p:txBody>
          <a:bodyPr wrap="none" rtlCol="0" anchor="t"/>
          <a:lstStyle/>
          <a:p>
            <a:pPr marL="0" indent="0">
              <a:lnSpc>
                <a:spcPts val="5468"/>
              </a:lnSpc>
              <a:buNone/>
            </a:pPr>
            <a:r>
              <a:rPr lang="en-US" sz="4800" b="1" dirty="0">
                <a:solidFill>
                  <a:srgbClr val="FF726D"/>
                </a:solidFill>
                <a:latin typeface="Inconsolata" pitchFamily="34" charset="0"/>
                <a:ea typeface="Inconsolata" pitchFamily="34" charset="-122"/>
                <a:cs typeface="Inconsolata" pitchFamily="34" charset="-120"/>
              </a:rPr>
              <a:t>         Conclusion</a:t>
            </a:r>
            <a:endParaRPr lang="en-US" sz="4800" dirty="0"/>
          </a:p>
        </p:txBody>
      </p:sp>
      <p:sp>
        <p:nvSpPr>
          <p:cNvPr id="7" name="Text 4"/>
          <p:cNvSpPr/>
          <p:nvPr/>
        </p:nvSpPr>
        <p:spPr>
          <a:xfrm>
            <a:off x="2854712" y="2400972"/>
            <a:ext cx="7861610" cy="4022130"/>
          </a:xfrm>
          <a:prstGeom prst="rect">
            <a:avLst/>
          </a:prstGeom>
          <a:noFill/>
          <a:ln/>
        </p:spPr>
        <p:txBody>
          <a:bodyPr wrap="none" rtlCol="0" anchor="t"/>
          <a:lstStyle/>
          <a:p>
            <a:pPr algn="l">
              <a:lnSpc>
                <a:spcPts val="2799"/>
              </a:lnSpc>
              <a:buSzPct val="100000"/>
            </a:pPr>
            <a:r>
              <a:rPr lang="en-US" sz="2800" dirty="0"/>
              <a:t>.</a:t>
            </a:r>
          </a:p>
        </p:txBody>
      </p:sp>
      <p:sp>
        <p:nvSpPr>
          <p:cNvPr id="8" name="Text 5"/>
          <p:cNvSpPr/>
          <p:nvPr/>
        </p:nvSpPr>
        <p:spPr>
          <a:xfrm>
            <a:off x="3360957" y="4006691"/>
            <a:ext cx="10199013" cy="355402"/>
          </a:xfrm>
          <a:prstGeom prst="rect">
            <a:avLst/>
          </a:prstGeom>
          <a:noFill/>
          <a:ln/>
        </p:spPr>
        <p:txBody>
          <a:bodyPr wrap="none" rtlCol="0" anchor="t"/>
          <a:lstStyle/>
          <a:p>
            <a:pPr algn="l">
              <a:lnSpc>
                <a:spcPts val="2799"/>
              </a:lnSpc>
              <a:buSzPct val="100000"/>
            </a:pPr>
            <a:r>
              <a:rPr lang="en-US" dirty="0">
                <a:latin typeface="Fira Sans" pitchFamily="34" charset="0"/>
                <a:ea typeface="Fira Sans" pitchFamily="34" charset="-122"/>
                <a:cs typeface="Fira Sans" pitchFamily="34" charset="-120"/>
              </a:rPr>
              <a:t>.</a:t>
            </a:r>
            <a:endParaRPr lang="en-US" dirty="0"/>
          </a:p>
        </p:txBody>
      </p:sp>
      <p:sp>
        <p:nvSpPr>
          <p:cNvPr id="9" name="Text 6"/>
          <p:cNvSpPr/>
          <p:nvPr/>
        </p:nvSpPr>
        <p:spPr>
          <a:xfrm>
            <a:off x="3360957" y="4450913"/>
            <a:ext cx="10199013" cy="355402"/>
          </a:xfrm>
          <a:prstGeom prst="rect">
            <a:avLst/>
          </a:prstGeom>
          <a:noFill/>
          <a:ln/>
        </p:spPr>
        <p:txBody>
          <a:bodyPr wrap="none" rtlCol="0" anchor="t"/>
          <a:lstStyle/>
          <a:p>
            <a:pPr algn="l">
              <a:lnSpc>
                <a:spcPts val="2799"/>
              </a:lnSpc>
              <a:buSzPct val="100000"/>
            </a:pPr>
            <a:endParaRPr lang="en-US" dirty="0"/>
          </a:p>
        </p:txBody>
      </p:sp>
      <p:sp>
        <p:nvSpPr>
          <p:cNvPr id="10" name="Text 7"/>
          <p:cNvSpPr/>
          <p:nvPr/>
        </p:nvSpPr>
        <p:spPr>
          <a:xfrm>
            <a:off x="3360957" y="4895136"/>
            <a:ext cx="10199013" cy="355402"/>
          </a:xfrm>
          <a:prstGeom prst="rect">
            <a:avLst/>
          </a:prstGeom>
          <a:noFill/>
          <a:ln/>
        </p:spPr>
        <p:txBody>
          <a:bodyPr wrap="none" rtlCol="0" anchor="t"/>
          <a:lstStyle/>
          <a:p>
            <a:pPr algn="l">
              <a:lnSpc>
                <a:spcPts val="2799"/>
              </a:lnSpc>
              <a:buSzPct val="100000"/>
            </a:pPr>
            <a:endParaRPr lang="en-US" dirty="0"/>
          </a:p>
        </p:txBody>
      </p:sp>
      <p:sp>
        <p:nvSpPr>
          <p:cNvPr id="2" name="TextBox 1">
            <a:extLst>
              <a:ext uri="{FF2B5EF4-FFF2-40B4-BE49-F238E27FC236}">
                <a16:creationId xmlns:a16="http://schemas.microsoft.com/office/drawing/2014/main" id="{FFB3BD15-9BA6-6A20-D377-38696720F069}"/>
              </a:ext>
            </a:extLst>
          </p:cNvPr>
          <p:cNvSpPr txBox="1"/>
          <p:nvPr/>
        </p:nvSpPr>
        <p:spPr>
          <a:xfrm>
            <a:off x="2854712" y="2543278"/>
            <a:ext cx="9856650" cy="3356112"/>
          </a:xfrm>
          <a:prstGeom prst="rect">
            <a:avLst/>
          </a:prstGeom>
          <a:noFill/>
        </p:spPr>
        <p:txBody>
          <a:bodyPr wrap="square" rtlCol="0">
            <a:spAutoFit/>
          </a:bodyPr>
          <a:lstStyle/>
          <a:p>
            <a:pPr algn="l">
              <a:lnSpc>
                <a:spcPts val="2799"/>
              </a:lnSpc>
              <a:buSzPct val="100000"/>
            </a:pPr>
            <a:r>
              <a:rPr lang="en-US" sz="3600" dirty="0"/>
              <a:t>AI is rapidly evolving technology that has the potential to transform various industries</a:t>
            </a:r>
          </a:p>
          <a:p>
            <a:pPr algn="l">
              <a:lnSpc>
                <a:spcPts val="2799"/>
              </a:lnSpc>
              <a:buSzPct val="100000"/>
            </a:pPr>
            <a:r>
              <a:rPr lang="en-US" sz="3600" dirty="0"/>
              <a:t>and aspects of our lives. While it presents numerous benefits, it also poses significant</a:t>
            </a:r>
          </a:p>
          <a:p>
            <a:pPr algn="l">
              <a:lnSpc>
                <a:spcPts val="2799"/>
              </a:lnSpc>
              <a:buSzPct val="100000"/>
            </a:pPr>
            <a:r>
              <a:rPr lang="en-US" sz="3600" dirty="0"/>
              <a:t>challenges, particularly in areas such as ethics, regulation, and transparency . Its essential </a:t>
            </a:r>
          </a:p>
          <a:p>
            <a:pPr algn="l">
              <a:lnSpc>
                <a:spcPts val="2799"/>
              </a:lnSpc>
              <a:buSzPct val="100000"/>
            </a:pPr>
            <a:r>
              <a:rPr lang="en-US" sz="3600" dirty="0"/>
              <a:t>to approach AI pragmatically and with caution, while also maximizing its potential to bring</a:t>
            </a:r>
          </a:p>
          <a:p>
            <a:pPr algn="l">
              <a:lnSpc>
                <a:spcPts val="2799"/>
              </a:lnSpc>
              <a:buSzPct val="100000"/>
            </a:pPr>
            <a:r>
              <a:rPr lang="en-US" sz="3600" dirty="0"/>
              <a:t>about positive change</a:t>
            </a:r>
            <a:endParaRPr lang="en-IN" sz="3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4" name="Text 2"/>
          <p:cNvSpPr/>
          <p:nvPr/>
        </p:nvSpPr>
        <p:spPr>
          <a:xfrm>
            <a:off x="6060288" y="525762"/>
            <a:ext cx="3110746" cy="486013"/>
          </a:xfrm>
          <a:prstGeom prst="rect">
            <a:avLst/>
          </a:prstGeom>
          <a:noFill/>
          <a:ln/>
        </p:spPr>
        <p:txBody>
          <a:bodyPr wrap="none" rtlCol="0" anchor="t"/>
          <a:lstStyle/>
          <a:p>
            <a:pPr marL="0" indent="0">
              <a:lnSpc>
                <a:spcPts val="3827"/>
              </a:lnSpc>
              <a:buNone/>
            </a:pPr>
            <a:r>
              <a:rPr lang="en-US" sz="3062" b="1" dirty="0">
                <a:solidFill>
                  <a:srgbClr val="FF726D"/>
                </a:solidFill>
                <a:latin typeface="Inconsolata" pitchFamily="34" charset="0"/>
                <a:ea typeface="Inconsolata" pitchFamily="34" charset="-122"/>
                <a:cs typeface="Inconsolata" pitchFamily="34" charset="-120"/>
              </a:rPr>
              <a:t>Thank You!</a:t>
            </a:r>
            <a:endParaRPr lang="en-US" sz="3062" dirty="0"/>
          </a:p>
        </p:txBody>
      </p:sp>
      <p:sp>
        <p:nvSpPr>
          <p:cNvPr id="5" name="Text 3"/>
          <p:cNvSpPr/>
          <p:nvPr/>
        </p:nvSpPr>
        <p:spPr>
          <a:xfrm>
            <a:off x="3621167" y="1224677"/>
            <a:ext cx="7388066" cy="497443"/>
          </a:xfrm>
          <a:prstGeom prst="rect">
            <a:avLst/>
          </a:prstGeom>
          <a:noFill/>
          <a:ln/>
        </p:spPr>
        <p:txBody>
          <a:bodyPr wrap="square" rtlCol="0" anchor="t"/>
          <a:lstStyle/>
          <a:p>
            <a:pPr marL="0" indent="0">
              <a:lnSpc>
                <a:spcPct val="200000"/>
              </a:lnSpc>
              <a:buNone/>
            </a:pPr>
            <a:endParaRPr lang="en-US" sz="2400" dirty="0"/>
          </a:p>
        </p:txBody>
      </p:sp>
      <p:sp>
        <p:nvSpPr>
          <p:cNvPr id="6" name="Text 4"/>
          <p:cNvSpPr/>
          <p:nvPr/>
        </p:nvSpPr>
        <p:spPr>
          <a:xfrm>
            <a:off x="3621167" y="1897023"/>
            <a:ext cx="7388066" cy="248722"/>
          </a:xfrm>
          <a:prstGeom prst="rect">
            <a:avLst/>
          </a:prstGeom>
          <a:noFill/>
          <a:ln/>
        </p:spPr>
        <p:txBody>
          <a:bodyPr wrap="none" rtlCol="0" anchor="t"/>
          <a:lstStyle/>
          <a:p>
            <a:pPr marL="0" indent="0">
              <a:lnSpc>
                <a:spcPts val="1960"/>
              </a:lnSpc>
              <a:buNone/>
            </a:pPr>
            <a:endParaRPr lang="en-US" sz="1225" dirty="0"/>
          </a:p>
        </p:txBody>
      </p:sp>
      <p:pic>
        <p:nvPicPr>
          <p:cNvPr id="7" name="Image 0" descr="preencoded.png"/>
          <p:cNvPicPr>
            <a:picLocks noChangeAspect="1"/>
          </p:cNvPicPr>
          <p:nvPr/>
        </p:nvPicPr>
        <p:blipFill>
          <a:blip r:embed="rId3"/>
          <a:stretch>
            <a:fillRect/>
          </a:stretch>
        </p:blipFill>
        <p:spPr>
          <a:xfrm>
            <a:off x="5254158" y="1473398"/>
            <a:ext cx="4122084" cy="412208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4" name="Text 2"/>
          <p:cNvSpPr/>
          <p:nvPr/>
        </p:nvSpPr>
        <p:spPr>
          <a:xfrm>
            <a:off x="2794557" y="2546144"/>
            <a:ext cx="9192578" cy="1451372"/>
          </a:xfrm>
          <a:prstGeom prst="rect">
            <a:avLst/>
          </a:prstGeom>
          <a:noFill/>
          <a:ln/>
        </p:spPr>
        <p:txBody>
          <a:bodyPr wrap="square" rtlCol="0" anchor="t"/>
          <a:lstStyle/>
          <a:p>
            <a:pPr marL="0" indent="0">
              <a:lnSpc>
                <a:spcPts val="5714"/>
              </a:lnSpc>
              <a:buNone/>
            </a:pPr>
            <a:r>
              <a:rPr lang="en-US" sz="4572" b="1" dirty="0">
                <a:solidFill>
                  <a:srgbClr val="FF726D"/>
                </a:solidFill>
                <a:latin typeface="Inconsolata" pitchFamily="34" charset="0"/>
                <a:ea typeface="Inconsolata" pitchFamily="34" charset="-122"/>
                <a:cs typeface="Inconsolata" pitchFamily="34" charset="-120"/>
              </a:rPr>
              <a:t>What is Artificial Intelligence?</a:t>
            </a:r>
            <a:endParaRPr lang="en-US" sz="4572" dirty="0"/>
          </a:p>
        </p:txBody>
      </p:sp>
      <p:grpSp>
        <p:nvGrpSpPr>
          <p:cNvPr id="13" name="Group 12"/>
          <p:cNvGrpSpPr/>
          <p:nvPr/>
        </p:nvGrpSpPr>
        <p:grpSpPr>
          <a:xfrm>
            <a:off x="2794557" y="4214741"/>
            <a:ext cx="9326393" cy="3003708"/>
            <a:chOff x="3028474" y="4693206"/>
            <a:chExt cx="9326393" cy="3003708"/>
          </a:xfrm>
        </p:grpSpPr>
        <p:sp>
          <p:nvSpPr>
            <p:cNvPr id="5" name="Text 3"/>
            <p:cNvSpPr/>
            <p:nvPr/>
          </p:nvSpPr>
          <p:spPr>
            <a:xfrm>
              <a:off x="3028474" y="4693206"/>
              <a:ext cx="8883015" cy="309563"/>
            </a:xfrm>
            <a:prstGeom prst="rect">
              <a:avLst/>
            </a:prstGeom>
            <a:noFill/>
            <a:ln/>
          </p:spPr>
          <p:txBody>
            <a:bodyPr wrap="none" rtlCol="0" anchor="t"/>
            <a:lstStyle/>
            <a:p>
              <a:pPr marL="342900" indent="-342900" algn="l">
                <a:lnSpc>
                  <a:spcPts val="2438"/>
                </a:lnSpc>
                <a:buSzPct val="100000"/>
                <a:buChar char="•"/>
              </a:pPr>
              <a:r>
                <a:rPr lang="en-US" dirty="0">
                  <a:latin typeface="Fira Sans" pitchFamily="34" charset="0"/>
                  <a:ea typeface="Fira Sans" pitchFamily="34" charset="-122"/>
                  <a:cs typeface="Fira Sans" pitchFamily="34" charset="-120"/>
                </a:rPr>
                <a:t>AI is a rapidly growing field that focuses on creating intelligent machines.</a:t>
              </a:r>
              <a:endParaRPr lang="en-US" dirty="0"/>
            </a:p>
          </p:txBody>
        </p:sp>
        <p:sp>
          <p:nvSpPr>
            <p:cNvPr id="6" name="Text 4"/>
            <p:cNvSpPr/>
            <p:nvPr/>
          </p:nvSpPr>
          <p:spPr>
            <a:xfrm>
              <a:off x="3028474" y="5080159"/>
              <a:ext cx="8883015" cy="309563"/>
            </a:xfrm>
            <a:prstGeom prst="rect">
              <a:avLst/>
            </a:prstGeom>
            <a:noFill/>
            <a:ln/>
          </p:spPr>
          <p:txBody>
            <a:bodyPr wrap="none" rtlCol="0" anchor="t"/>
            <a:lstStyle/>
            <a:p>
              <a:pPr marL="342900" indent="-342900" algn="l">
                <a:lnSpc>
                  <a:spcPts val="2438"/>
                </a:lnSpc>
                <a:buSzPct val="100000"/>
                <a:buChar char="•"/>
              </a:pPr>
              <a:r>
                <a:rPr lang="en-US" dirty="0">
                  <a:latin typeface="Fira Sans" pitchFamily="34" charset="0"/>
                  <a:ea typeface="Fira Sans" pitchFamily="34" charset="-122"/>
                  <a:cs typeface="Fira Sans" pitchFamily="34" charset="-120"/>
                </a:rPr>
                <a:t>It involves simulating human intelligence to enable machines to learn, reason, and make decisions.</a:t>
              </a:r>
              <a:endParaRPr lang="en-US" dirty="0"/>
            </a:p>
          </p:txBody>
        </p:sp>
        <p:sp>
          <p:nvSpPr>
            <p:cNvPr id="7" name="Text 5"/>
            <p:cNvSpPr/>
            <p:nvPr/>
          </p:nvSpPr>
          <p:spPr>
            <a:xfrm>
              <a:off x="3028474" y="5467112"/>
              <a:ext cx="8883015" cy="619125"/>
            </a:xfrm>
            <a:prstGeom prst="rect">
              <a:avLst/>
            </a:prstGeom>
            <a:noFill/>
            <a:ln/>
          </p:spPr>
          <p:txBody>
            <a:bodyPr wrap="square" rtlCol="0" anchor="t"/>
            <a:lstStyle/>
            <a:p>
              <a:pPr marL="342900" indent="-342900" algn="l">
                <a:lnSpc>
                  <a:spcPts val="2438"/>
                </a:lnSpc>
                <a:buSzPct val="100000"/>
                <a:buChar char="•"/>
              </a:pPr>
              <a:r>
                <a:rPr lang="en-US" dirty="0">
                  <a:latin typeface="Fira Sans" pitchFamily="34" charset="0"/>
                  <a:ea typeface="Fira Sans" pitchFamily="34" charset="-122"/>
                  <a:cs typeface="Fira Sans" pitchFamily="34" charset="-120"/>
                </a:rPr>
                <a:t>AI has applications in self-driving cars, virtual assistants, medical diagnosis, natural language processing, and financial fraud detection.</a:t>
              </a:r>
              <a:endParaRPr lang="en-US" dirty="0"/>
            </a:p>
          </p:txBody>
        </p:sp>
        <p:sp>
          <p:nvSpPr>
            <p:cNvPr id="8" name="Text 6"/>
            <p:cNvSpPr/>
            <p:nvPr/>
          </p:nvSpPr>
          <p:spPr>
            <a:xfrm>
              <a:off x="3028474" y="6163628"/>
              <a:ext cx="8883015" cy="309563"/>
            </a:xfrm>
            <a:prstGeom prst="rect">
              <a:avLst/>
            </a:prstGeom>
            <a:noFill/>
            <a:ln/>
          </p:spPr>
          <p:txBody>
            <a:bodyPr wrap="none" rtlCol="0" anchor="t"/>
            <a:lstStyle/>
            <a:p>
              <a:pPr marL="342900" indent="-342900" algn="l">
                <a:lnSpc>
                  <a:spcPts val="2438"/>
                </a:lnSpc>
                <a:buSzPct val="100000"/>
                <a:buChar char="•"/>
              </a:pPr>
              <a:r>
                <a:rPr lang="en-US" dirty="0">
                  <a:latin typeface="Fira Sans" pitchFamily="34" charset="0"/>
                  <a:ea typeface="Fira Sans" pitchFamily="34" charset="-122"/>
                  <a:cs typeface="Fira Sans" pitchFamily="34" charset="-120"/>
                </a:rPr>
                <a:t>Self-driving cars use AI to navigate and improve road safety.</a:t>
              </a:r>
              <a:endParaRPr lang="en-US" dirty="0"/>
            </a:p>
          </p:txBody>
        </p:sp>
        <p:sp>
          <p:nvSpPr>
            <p:cNvPr id="9" name="Text 7"/>
            <p:cNvSpPr/>
            <p:nvPr/>
          </p:nvSpPr>
          <p:spPr>
            <a:xfrm>
              <a:off x="3028474" y="6550581"/>
              <a:ext cx="8883015" cy="309563"/>
            </a:xfrm>
            <a:prstGeom prst="rect">
              <a:avLst/>
            </a:prstGeom>
            <a:noFill/>
            <a:ln/>
          </p:spPr>
          <p:txBody>
            <a:bodyPr wrap="none" rtlCol="0" anchor="t"/>
            <a:lstStyle/>
            <a:p>
              <a:pPr marL="342900" indent="-342900" algn="l">
                <a:lnSpc>
                  <a:spcPts val="2438"/>
                </a:lnSpc>
                <a:buSzPct val="100000"/>
                <a:buChar char="•"/>
              </a:pPr>
              <a:r>
                <a:rPr lang="en-US" dirty="0">
                  <a:latin typeface="Fira Sans" pitchFamily="34" charset="0"/>
                  <a:ea typeface="Fira Sans" pitchFamily="34" charset="-122"/>
                  <a:cs typeface="Fira Sans" pitchFamily="34" charset="-120"/>
                </a:rPr>
                <a:t>AI-powered virtual assistants respond to voice commands and make our lives more convenient.</a:t>
              </a:r>
              <a:endParaRPr lang="en-US" dirty="0"/>
            </a:p>
          </p:txBody>
        </p:sp>
        <p:sp>
          <p:nvSpPr>
            <p:cNvPr id="10" name="Text 8"/>
            <p:cNvSpPr/>
            <p:nvPr/>
          </p:nvSpPr>
          <p:spPr>
            <a:xfrm>
              <a:off x="3162289" y="7077789"/>
              <a:ext cx="9192578" cy="619125"/>
            </a:xfrm>
            <a:prstGeom prst="rect">
              <a:avLst/>
            </a:prstGeom>
            <a:noFill/>
            <a:ln/>
          </p:spPr>
          <p:txBody>
            <a:bodyPr wrap="square" rtlCol="0" anchor="t"/>
            <a:lstStyle/>
            <a:p>
              <a:pPr marL="0" indent="0">
                <a:lnSpc>
                  <a:spcPts val="2438"/>
                </a:lnSpc>
                <a:buNone/>
              </a:pPr>
              <a:r>
                <a:rPr lang="en-US" dirty="0">
                  <a:latin typeface="Fira Sans" pitchFamily="34" charset="0"/>
                  <a:ea typeface="Fira Sans" pitchFamily="34" charset="-122"/>
                  <a:cs typeface="Fira Sans" pitchFamily="34" charset="-120"/>
                </a:rPr>
                <a:t>Artificial intelligence has the potential to revolutionize various industries. This card provides an overview of AI, its capabilities, and its potential impact on our lives and work.</a:t>
              </a:r>
              <a:endParaRPr lang="en-US" dirty="0"/>
            </a:p>
          </p:txBody>
        </p:sp>
      </p:grpSp>
      <p:pic>
        <p:nvPicPr>
          <p:cNvPr id="11" name="Image 0" descr="preencoded.png"/>
          <p:cNvPicPr>
            <a:picLocks noChangeAspect="1"/>
          </p:cNvPicPr>
          <p:nvPr/>
        </p:nvPicPr>
        <p:blipFill>
          <a:blip r:embed="rId3"/>
          <a:stretch>
            <a:fillRect/>
          </a:stretch>
        </p:blipFill>
        <p:spPr>
          <a:xfrm>
            <a:off x="0" y="0"/>
            <a:ext cx="14630400" cy="241899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4" name="Text 2"/>
          <p:cNvSpPr/>
          <p:nvPr/>
        </p:nvSpPr>
        <p:spPr>
          <a:xfrm>
            <a:off x="391434" y="299263"/>
            <a:ext cx="10166696" cy="1442085"/>
          </a:xfrm>
          <a:prstGeom prst="rect">
            <a:avLst/>
          </a:prstGeom>
          <a:noFill/>
          <a:ln/>
        </p:spPr>
        <p:txBody>
          <a:bodyPr wrap="square" rtlCol="0" anchor="t"/>
          <a:lstStyle/>
          <a:p>
            <a:pPr marL="0" indent="0">
              <a:lnSpc>
                <a:spcPts val="5678"/>
              </a:lnSpc>
              <a:buNone/>
            </a:pPr>
            <a:r>
              <a:rPr lang="en-US" sz="4542" b="1" dirty="0">
                <a:solidFill>
                  <a:srgbClr val="FF726D"/>
                </a:solidFill>
                <a:latin typeface="Inconsolata" pitchFamily="34" charset="0"/>
                <a:ea typeface="Inconsolata" pitchFamily="34" charset="-122"/>
                <a:cs typeface="Inconsolata" pitchFamily="34" charset="-120"/>
              </a:rPr>
              <a:t>History of Artificial Intelligence</a:t>
            </a:r>
            <a:endParaRPr lang="en-US" sz="4542" dirty="0"/>
          </a:p>
        </p:txBody>
      </p:sp>
      <p:sp>
        <p:nvSpPr>
          <p:cNvPr id="5" name="Text 3"/>
          <p:cNvSpPr/>
          <p:nvPr/>
        </p:nvSpPr>
        <p:spPr>
          <a:xfrm>
            <a:off x="392419" y="1498914"/>
            <a:ext cx="10815282" cy="615315"/>
          </a:xfrm>
          <a:prstGeom prst="rect">
            <a:avLst/>
          </a:prstGeom>
          <a:noFill/>
          <a:ln/>
        </p:spPr>
        <p:txBody>
          <a:bodyPr wrap="square" rtlCol="0" anchor="t"/>
          <a:lstStyle/>
          <a:p>
            <a:pPr marL="342900" indent="-342900" algn="l">
              <a:lnSpc>
                <a:spcPts val="2423"/>
              </a:lnSpc>
              <a:buSzPct val="100000"/>
              <a:buChar char="•"/>
            </a:pPr>
            <a:r>
              <a:rPr lang="en-US" dirty="0">
                <a:latin typeface="Fira Sans" pitchFamily="34" charset="0"/>
                <a:ea typeface="Fira Sans" pitchFamily="34" charset="-122"/>
                <a:cs typeface="Fira Sans" pitchFamily="34" charset="-120"/>
              </a:rPr>
              <a:t>The idea of intelligent machines dates back to ancient Greek myths about robots and automata.</a:t>
            </a:r>
            <a:endParaRPr lang="en-US" dirty="0"/>
          </a:p>
        </p:txBody>
      </p:sp>
      <p:sp>
        <p:nvSpPr>
          <p:cNvPr id="6" name="Text 4"/>
          <p:cNvSpPr/>
          <p:nvPr/>
        </p:nvSpPr>
        <p:spPr>
          <a:xfrm>
            <a:off x="391433" y="2338317"/>
            <a:ext cx="14068845" cy="615315"/>
          </a:xfrm>
          <a:prstGeom prst="rect">
            <a:avLst/>
          </a:prstGeom>
          <a:noFill/>
          <a:ln/>
        </p:spPr>
        <p:txBody>
          <a:bodyPr wrap="square" rtlCol="0" anchor="t"/>
          <a:lstStyle/>
          <a:p>
            <a:pPr marL="342900" indent="-342900" algn="l">
              <a:lnSpc>
                <a:spcPts val="2423"/>
              </a:lnSpc>
              <a:buSzPct val="100000"/>
              <a:buChar char="•"/>
            </a:pPr>
            <a:r>
              <a:rPr lang="en-US" dirty="0">
                <a:latin typeface="Fira Sans" pitchFamily="34" charset="0"/>
                <a:ea typeface="Fira Sans" pitchFamily="34" charset="-122"/>
                <a:cs typeface="Fira Sans" pitchFamily="34" charset="-120"/>
              </a:rPr>
              <a:t>In the 20th century, pioneers like Alan Turing, John McCarthy, and Marvin Minsky laid the foundation for modern AI with their work on logic and reasoning.</a:t>
            </a:r>
            <a:endParaRPr lang="en-US" dirty="0"/>
          </a:p>
        </p:txBody>
      </p:sp>
      <p:sp>
        <p:nvSpPr>
          <p:cNvPr id="7" name="Text 5"/>
          <p:cNvSpPr/>
          <p:nvPr/>
        </p:nvSpPr>
        <p:spPr>
          <a:xfrm>
            <a:off x="392419" y="3541820"/>
            <a:ext cx="13845562" cy="615315"/>
          </a:xfrm>
          <a:prstGeom prst="rect">
            <a:avLst/>
          </a:prstGeom>
          <a:noFill/>
          <a:ln/>
        </p:spPr>
        <p:txBody>
          <a:bodyPr wrap="square" rtlCol="0" anchor="t"/>
          <a:lstStyle/>
          <a:p>
            <a:pPr marL="342900" indent="-342900" algn="l">
              <a:lnSpc>
                <a:spcPts val="2423"/>
              </a:lnSpc>
              <a:buSzPct val="100000"/>
              <a:buChar char="•"/>
            </a:pPr>
            <a:r>
              <a:rPr lang="en-US" dirty="0">
                <a:latin typeface="Fira Sans" pitchFamily="34" charset="0"/>
                <a:ea typeface="Fira Sans" pitchFamily="34" charset="-122"/>
                <a:cs typeface="Fira Sans" pitchFamily="34" charset="-120"/>
              </a:rPr>
              <a:t>During the 1950s and 1960s, the field of AI saw rapid progress with the development of machine learning algorithms and the creation of expert systems.</a:t>
            </a:r>
            <a:endParaRPr lang="en-US" dirty="0"/>
          </a:p>
        </p:txBody>
      </p:sp>
      <p:sp>
        <p:nvSpPr>
          <p:cNvPr id="8" name="Text 6"/>
          <p:cNvSpPr/>
          <p:nvPr/>
        </p:nvSpPr>
        <p:spPr>
          <a:xfrm>
            <a:off x="392419" y="4624405"/>
            <a:ext cx="12707878" cy="615315"/>
          </a:xfrm>
          <a:prstGeom prst="rect">
            <a:avLst/>
          </a:prstGeom>
          <a:noFill/>
          <a:ln/>
        </p:spPr>
        <p:txBody>
          <a:bodyPr wrap="square" rtlCol="0" anchor="t"/>
          <a:lstStyle/>
          <a:p>
            <a:pPr marL="342900" indent="-342900" algn="l">
              <a:lnSpc>
                <a:spcPts val="2423"/>
              </a:lnSpc>
              <a:buSzPct val="100000"/>
              <a:buChar char="•"/>
            </a:pPr>
            <a:r>
              <a:rPr lang="en-US" dirty="0">
                <a:latin typeface="Fira Sans" pitchFamily="34" charset="0"/>
                <a:ea typeface="Fira Sans" pitchFamily="34" charset="-122"/>
                <a:cs typeface="Fira Sans" pitchFamily="34" charset="-120"/>
              </a:rPr>
              <a:t>In the 1980s and 1990s, AI research shifted towards neural networks and the creation of intelligent agents for decision-making.</a:t>
            </a:r>
            <a:endParaRPr lang="en-US" dirty="0"/>
          </a:p>
        </p:txBody>
      </p:sp>
      <p:sp>
        <p:nvSpPr>
          <p:cNvPr id="9" name="Text 7"/>
          <p:cNvSpPr/>
          <p:nvPr/>
        </p:nvSpPr>
        <p:spPr>
          <a:xfrm>
            <a:off x="391433" y="5706990"/>
            <a:ext cx="12217795" cy="615315"/>
          </a:xfrm>
          <a:prstGeom prst="rect">
            <a:avLst/>
          </a:prstGeom>
          <a:noFill/>
          <a:ln/>
        </p:spPr>
        <p:txBody>
          <a:bodyPr wrap="square" rtlCol="0" anchor="t"/>
          <a:lstStyle/>
          <a:p>
            <a:pPr marL="342900" indent="-342900" algn="l">
              <a:lnSpc>
                <a:spcPts val="2423"/>
              </a:lnSpc>
              <a:buSzPct val="100000"/>
              <a:buChar char="•"/>
            </a:pPr>
            <a:r>
              <a:rPr lang="en-US" dirty="0">
                <a:latin typeface="Fira Sans" pitchFamily="34" charset="0"/>
                <a:ea typeface="Fira Sans" pitchFamily="34" charset="-122"/>
                <a:cs typeface="Fira Sans" pitchFamily="34" charset="-120"/>
              </a:rPr>
              <a:t>Today, AI has advanced to include deep learning, natural language processing, and computer vision, among other cutting-edge technologies.</a:t>
            </a:r>
            <a:endParaRPr lang="en-US" dirty="0"/>
          </a:p>
        </p:txBody>
      </p:sp>
      <p:sp>
        <p:nvSpPr>
          <p:cNvPr id="10" name="Text 8"/>
          <p:cNvSpPr/>
          <p:nvPr/>
        </p:nvSpPr>
        <p:spPr>
          <a:xfrm>
            <a:off x="391433" y="5706990"/>
            <a:ext cx="12909897" cy="615315"/>
          </a:xfrm>
          <a:prstGeom prst="rect">
            <a:avLst/>
          </a:prstGeom>
          <a:noFill/>
          <a:ln/>
        </p:spPr>
        <p:txBody>
          <a:bodyPr wrap="square" rtlCol="0" anchor="t"/>
          <a:lstStyle/>
          <a:p>
            <a:pPr marL="0" indent="0">
              <a:lnSpc>
                <a:spcPts val="2423"/>
              </a:lnSpc>
              <a:buNone/>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4" name="Text 2"/>
          <p:cNvSpPr/>
          <p:nvPr/>
        </p:nvSpPr>
        <p:spPr>
          <a:xfrm>
            <a:off x="1680869" y="799883"/>
            <a:ext cx="7200900" cy="505182"/>
          </a:xfrm>
          <a:prstGeom prst="rect">
            <a:avLst/>
          </a:prstGeom>
          <a:noFill/>
          <a:ln/>
        </p:spPr>
        <p:txBody>
          <a:bodyPr wrap="none" rtlCol="0" anchor="t"/>
          <a:lstStyle/>
          <a:p>
            <a:pPr marL="0" indent="0">
              <a:lnSpc>
                <a:spcPts val="3979"/>
              </a:lnSpc>
              <a:buNone/>
            </a:pPr>
            <a:r>
              <a:rPr lang="en-US" sz="4800" b="1" dirty="0">
                <a:solidFill>
                  <a:srgbClr val="FF726D"/>
                </a:solidFill>
                <a:latin typeface="Inconsolata" pitchFamily="34" charset="0"/>
                <a:ea typeface="Inconsolata" pitchFamily="34" charset="-122"/>
                <a:cs typeface="Inconsolata" pitchFamily="34" charset="-120"/>
              </a:rPr>
              <a:t>Companies Leading the AI Revolution</a:t>
            </a:r>
            <a:endParaRPr lang="en-US" sz="4800" dirty="0"/>
          </a:p>
        </p:txBody>
      </p:sp>
      <p:grpSp>
        <p:nvGrpSpPr>
          <p:cNvPr id="18" name="Group 17"/>
          <p:cNvGrpSpPr/>
          <p:nvPr/>
        </p:nvGrpSpPr>
        <p:grpSpPr>
          <a:xfrm>
            <a:off x="374200" y="2248843"/>
            <a:ext cx="13859504" cy="4800543"/>
            <a:chOff x="374200" y="1026098"/>
            <a:chExt cx="13859504" cy="4800543"/>
          </a:xfrm>
        </p:grpSpPr>
        <p:pic>
          <p:nvPicPr>
            <p:cNvPr id="5" name="Image 0" descr="preencoded.png"/>
            <p:cNvPicPr>
              <a:picLocks noChangeAspect="1"/>
            </p:cNvPicPr>
            <p:nvPr/>
          </p:nvPicPr>
          <p:blipFill>
            <a:blip r:embed="rId3"/>
            <a:stretch>
              <a:fillRect/>
            </a:stretch>
          </p:blipFill>
          <p:spPr>
            <a:xfrm>
              <a:off x="374200" y="1266280"/>
              <a:ext cx="2613338" cy="1615143"/>
            </a:xfrm>
            <a:prstGeom prst="rect">
              <a:avLst/>
            </a:prstGeom>
          </p:spPr>
        </p:pic>
        <p:sp>
          <p:nvSpPr>
            <p:cNvPr id="6" name="Text 3"/>
            <p:cNvSpPr/>
            <p:nvPr/>
          </p:nvSpPr>
          <p:spPr>
            <a:xfrm>
              <a:off x="1209867" y="3067329"/>
              <a:ext cx="1616988" cy="252651"/>
            </a:xfrm>
            <a:prstGeom prst="rect">
              <a:avLst/>
            </a:prstGeom>
            <a:noFill/>
            <a:ln/>
          </p:spPr>
          <p:txBody>
            <a:bodyPr wrap="none" rtlCol="0" anchor="t"/>
            <a:lstStyle/>
            <a:p>
              <a:pPr marL="0" indent="0" algn="l">
                <a:lnSpc>
                  <a:spcPts val="1990"/>
                </a:lnSpc>
                <a:buNone/>
              </a:pPr>
              <a:r>
                <a:rPr lang="en-US" sz="2800" b="1" dirty="0">
                  <a:solidFill>
                    <a:srgbClr val="FF726D"/>
                  </a:solidFill>
                  <a:latin typeface="Inconsolata" pitchFamily="34" charset="0"/>
                  <a:ea typeface="Inconsolata" pitchFamily="34" charset="-122"/>
                  <a:cs typeface="Inconsolata" pitchFamily="34" charset="-120"/>
                </a:rPr>
                <a:t>Google</a:t>
              </a:r>
              <a:endParaRPr lang="en-US" sz="2800" dirty="0"/>
            </a:p>
          </p:txBody>
        </p:sp>
        <p:sp>
          <p:nvSpPr>
            <p:cNvPr id="7" name="Text 4"/>
            <p:cNvSpPr/>
            <p:nvPr/>
          </p:nvSpPr>
          <p:spPr>
            <a:xfrm>
              <a:off x="374200" y="3497874"/>
              <a:ext cx="2751772" cy="2328767"/>
            </a:xfrm>
            <a:prstGeom prst="rect">
              <a:avLst/>
            </a:prstGeom>
            <a:noFill/>
            <a:ln/>
          </p:spPr>
          <p:txBody>
            <a:bodyPr wrap="square" rtlCol="0" anchor="t"/>
            <a:lstStyle/>
            <a:p>
              <a:pPr marL="0" indent="0" algn="l">
                <a:lnSpc>
                  <a:spcPct val="150000"/>
                </a:lnSpc>
                <a:buNone/>
              </a:pPr>
              <a:endParaRPr lang="en-US" dirty="0"/>
            </a:p>
          </p:txBody>
        </p:sp>
        <p:pic>
          <p:nvPicPr>
            <p:cNvPr id="8" name="Image 1" descr="preencoded.png"/>
            <p:cNvPicPr>
              <a:picLocks noChangeAspect="1"/>
            </p:cNvPicPr>
            <p:nvPr/>
          </p:nvPicPr>
          <p:blipFill>
            <a:blip r:embed="rId4"/>
            <a:stretch>
              <a:fillRect/>
            </a:stretch>
          </p:blipFill>
          <p:spPr>
            <a:xfrm>
              <a:off x="4074338" y="1244282"/>
              <a:ext cx="2599934" cy="1606859"/>
            </a:xfrm>
            <a:prstGeom prst="rect">
              <a:avLst/>
            </a:prstGeom>
          </p:spPr>
        </p:pic>
        <p:sp>
          <p:nvSpPr>
            <p:cNvPr id="9" name="Text 5"/>
            <p:cNvSpPr/>
            <p:nvPr/>
          </p:nvSpPr>
          <p:spPr>
            <a:xfrm>
              <a:off x="4979729" y="3048349"/>
              <a:ext cx="1616988" cy="252651"/>
            </a:xfrm>
            <a:prstGeom prst="rect">
              <a:avLst/>
            </a:prstGeom>
            <a:noFill/>
            <a:ln/>
          </p:spPr>
          <p:txBody>
            <a:bodyPr wrap="none" rtlCol="0" anchor="t"/>
            <a:lstStyle/>
            <a:p>
              <a:pPr marL="0" indent="0" algn="l">
                <a:lnSpc>
                  <a:spcPts val="1990"/>
                </a:lnSpc>
                <a:buNone/>
              </a:pPr>
              <a:r>
                <a:rPr lang="en-US" sz="2800" b="1" dirty="0">
                  <a:solidFill>
                    <a:srgbClr val="FF726D"/>
                  </a:solidFill>
                  <a:latin typeface="Inconsolata" pitchFamily="34" charset="0"/>
                  <a:ea typeface="Inconsolata" pitchFamily="34" charset="-122"/>
                  <a:cs typeface="Inconsolata" pitchFamily="34" charset="-120"/>
                </a:rPr>
                <a:t>IBM</a:t>
              </a:r>
              <a:endParaRPr lang="en-US" sz="2800" dirty="0"/>
            </a:p>
          </p:txBody>
        </p:sp>
        <p:sp>
          <p:nvSpPr>
            <p:cNvPr id="10" name="Text 6"/>
            <p:cNvSpPr/>
            <p:nvPr/>
          </p:nvSpPr>
          <p:spPr>
            <a:xfrm>
              <a:off x="4003135" y="3497874"/>
              <a:ext cx="3012261" cy="1605319"/>
            </a:xfrm>
            <a:prstGeom prst="rect">
              <a:avLst/>
            </a:prstGeom>
            <a:noFill/>
            <a:ln/>
          </p:spPr>
          <p:txBody>
            <a:bodyPr wrap="square" rtlCol="0" anchor="t"/>
            <a:lstStyle/>
            <a:p>
              <a:pPr marL="0" indent="0" algn="l">
                <a:lnSpc>
                  <a:spcPct val="150000"/>
                </a:lnSpc>
                <a:buNone/>
              </a:pPr>
              <a:endParaRPr lang="en-US" dirty="0"/>
            </a:p>
          </p:txBody>
        </p:sp>
        <p:pic>
          <p:nvPicPr>
            <p:cNvPr id="11" name="Image 2" descr="preencoded.png"/>
            <p:cNvPicPr>
              <a:picLocks noChangeAspect="1"/>
            </p:cNvPicPr>
            <p:nvPr/>
          </p:nvPicPr>
          <p:blipFill>
            <a:blip r:embed="rId5"/>
            <a:stretch>
              <a:fillRect/>
            </a:stretch>
          </p:blipFill>
          <p:spPr>
            <a:xfrm>
              <a:off x="7761072" y="1244282"/>
              <a:ext cx="2649063" cy="1637141"/>
            </a:xfrm>
            <a:prstGeom prst="rect">
              <a:avLst/>
            </a:prstGeom>
          </p:spPr>
        </p:pic>
        <p:sp>
          <p:nvSpPr>
            <p:cNvPr id="12" name="Text 7"/>
            <p:cNvSpPr/>
            <p:nvPr/>
          </p:nvSpPr>
          <p:spPr>
            <a:xfrm>
              <a:off x="8596471" y="3039413"/>
              <a:ext cx="1616988" cy="252651"/>
            </a:xfrm>
            <a:prstGeom prst="rect">
              <a:avLst/>
            </a:prstGeom>
            <a:noFill/>
            <a:ln/>
          </p:spPr>
          <p:txBody>
            <a:bodyPr wrap="none" rtlCol="0" anchor="t"/>
            <a:lstStyle/>
            <a:p>
              <a:pPr marL="0" indent="0" algn="l">
                <a:lnSpc>
                  <a:spcPts val="1990"/>
                </a:lnSpc>
                <a:buNone/>
              </a:pPr>
              <a:r>
                <a:rPr lang="en-US" sz="2800" b="1" dirty="0">
                  <a:solidFill>
                    <a:srgbClr val="FF726D"/>
                  </a:solidFill>
                  <a:latin typeface="Inconsolata" pitchFamily="34" charset="0"/>
                  <a:ea typeface="Inconsolata" pitchFamily="34" charset="-122"/>
                  <a:cs typeface="Inconsolata" pitchFamily="34" charset="-120"/>
                </a:rPr>
                <a:t>Tesla</a:t>
              </a:r>
              <a:endParaRPr lang="en-US" sz="2000" dirty="0"/>
            </a:p>
          </p:txBody>
        </p:sp>
        <p:sp>
          <p:nvSpPr>
            <p:cNvPr id="13" name="Text 8"/>
            <p:cNvSpPr/>
            <p:nvPr/>
          </p:nvSpPr>
          <p:spPr>
            <a:xfrm>
              <a:off x="8143635" y="3444649"/>
              <a:ext cx="2736867" cy="1794025"/>
            </a:xfrm>
            <a:prstGeom prst="rect">
              <a:avLst/>
            </a:prstGeom>
            <a:noFill/>
            <a:ln/>
          </p:spPr>
          <p:txBody>
            <a:bodyPr wrap="square" rtlCol="0" anchor="t"/>
            <a:lstStyle/>
            <a:p>
              <a:pPr marL="0" indent="0" algn="l">
                <a:lnSpc>
                  <a:spcPct val="150000"/>
                </a:lnSpc>
                <a:buNone/>
              </a:pPr>
              <a:r>
                <a:rPr lang="en-US" dirty="0">
                  <a:latin typeface="Fira Sans" pitchFamily="34" charset="0"/>
                  <a:ea typeface="Fira Sans" pitchFamily="34" charset="-122"/>
                  <a:cs typeface="Fira Sans" pitchFamily="34" charset="-120"/>
                </a:rPr>
                <a:t>.</a:t>
              </a:r>
              <a:endParaRPr lang="en-US" dirty="0"/>
            </a:p>
          </p:txBody>
        </p:sp>
        <p:pic>
          <p:nvPicPr>
            <p:cNvPr id="14" name="Imag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33770" y="1026098"/>
              <a:ext cx="2293882" cy="2293882"/>
            </a:xfrm>
            <a:prstGeom prst="rect">
              <a:avLst/>
            </a:prstGeom>
          </p:spPr>
        </p:pic>
        <p:sp>
          <p:nvSpPr>
            <p:cNvPr id="15" name="Text 9"/>
            <p:cNvSpPr/>
            <p:nvPr/>
          </p:nvSpPr>
          <p:spPr>
            <a:xfrm>
              <a:off x="12125243" y="3444649"/>
              <a:ext cx="1616988" cy="252651"/>
            </a:xfrm>
            <a:prstGeom prst="rect">
              <a:avLst/>
            </a:prstGeom>
            <a:noFill/>
            <a:ln/>
          </p:spPr>
          <p:txBody>
            <a:bodyPr wrap="none" rtlCol="0" anchor="t"/>
            <a:lstStyle/>
            <a:p>
              <a:pPr marL="0" indent="0" algn="l">
                <a:lnSpc>
                  <a:spcPts val="1990"/>
                </a:lnSpc>
                <a:buNone/>
              </a:pPr>
              <a:r>
                <a:rPr lang="en-US" sz="2800" b="1" dirty="0">
                  <a:solidFill>
                    <a:srgbClr val="FF726D"/>
                  </a:solidFill>
                  <a:latin typeface="Inconsolata" pitchFamily="34" charset="0"/>
                  <a:ea typeface="Inconsolata" pitchFamily="34" charset="-122"/>
                  <a:cs typeface="Inconsolata" pitchFamily="34" charset="-120"/>
                </a:rPr>
                <a:t>Amazon</a:t>
              </a:r>
              <a:endParaRPr lang="en-US" sz="2800" dirty="0"/>
            </a:p>
          </p:txBody>
        </p:sp>
        <p:sp>
          <p:nvSpPr>
            <p:cNvPr id="16" name="Text 10"/>
            <p:cNvSpPr/>
            <p:nvPr/>
          </p:nvSpPr>
          <p:spPr>
            <a:xfrm>
              <a:off x="11633770" y="3942181"/>
              <a:ext cx="2599934" cy="1884460"/>
            </a:xfrm>
            <a:prstGeom prst="rect">
              <a:avLst/>
            </a:prstGeom>
            <a:noFill/>
            <a:ln/>
          </p:spPr>
          <p:txBody>
            <a:bodyPr wrap="square" rtlCol="0" anchor="t"/>
            <a:lstStyle/>
            <a:p>
              <a:pPr marL="0" indent="0" algn="l">
                <a:lnSpc>
                  <a:spcPct val="150000"/>
                </a:lnSpc>
                <a:buNone/>
              </a:pPr>
              <a:endParaRPr lang="en-US"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4" name="Text 2"/>
          <p:cNvSpPr/>
          <p:nvPr/>
        </p:nvSpPr>
        <p:spPr>
          <a:xfrm>
            <a:off x="2359269" y="449447"/>
            <a:ext cx="7254240" cy="521494"/>
          </a:xfrm>
          <a:prstGeom prst="rect">
            <a:avLst/>
          </a:prstGeom>
          <a:noFill/>
          <a:ln/>
        </p:spPr>
        <p:txBody>
          <a:bodyPr wrap="none" rtlCol="0" anchor="t"/>
          <a:lstStyle/>
          <a:p>
            <a:pPr marL="0" indent="0">
              <a:lnSpc>
                <a:spcPts val="4106"/>
              </a:lnSpc>
              <a:buNone/>
            </a:pPr>
            <a:r>
              <a:rPr lang="en-US" sz="4400" b="1" dirty="0">
                <a:solidFill>
                  <a:srgbClr val="FF726D"/>
                </a:solidFill>
                <a:latin typeface="Inconsolata" pitchFamily="34" charset="0"/>
                <a:ea typeface="Inconsolata" pitchFamily="34" charset="-122"/>
                <a:cs typeface="Inconsolata" pitchFamily="34" charset="-120"/>
              </a:rPr>
              <a:t>AI Contribution in Day to Day Life</a:t>
            </a:r>
            <a:endParaRPr lang="en-US" sz="4400" dirty="0"/>
          </a:p>
        </p:txBody>
      </p:sp>
      <p:pic>
        <p:nvPicPr>
          <p:cNvPr id="6" name="Image 1" descr="preencoded.png"/>
          <p:cNvPicPr>
            <a:picLocks noChangeAspect="1"/>
          </p:cNvPicPr>
          <p:nvPr/>
        </p:nvPicPr>
        <p:blipFill>
          <a:blip r:embed="rId3"/>
          <a:stretch>
            <a:fillRect/>
          </a:stretch>
        </p:blipFill>
        <p:spPr>
          <a:xfrm>
            <a:off x="629793" y="1544002"/>
            <a:ext cx="2007272" cy="2007272"/>
          </a:xfrm>
          <a:prstGeom prst="rect">
            <a:avLst/>
          </a:prstGeom>
        </p:spPr>
      </p:pic>
      <p:pic>
        <p:nvPicPr>
          <p:cNvPr id="10" name="Image 3" descr="preencoded.png"/>
          <p:cNvPicPr>
            <a:picLocks noChangeAspect="1"/>
          </p:cNvPicPr>
          <p:nvPr/>
        </p:nvPicPr>
        <p:blipFill>
          <a:blip r:embed="rId4"/>
          <a:stretch>
            <a:fillRect/>
          </a:stretch>
        </p:blipFill>
        <p:spPr>
          <a:xfrm>
            <a:off x="4102762" y="1544002"/>
            <a:ext cx="2589641" cy="1725938"/>
          </a:xfrm>
          <a:prstGeom prst="rect">
            <a:avLst/>
          </a:prstGeom>
        </p:spPr>
      </p:pic>
      <p:pic>
        <p:nvPicPr>
          <p:cNvPr id="14" name="Image 5" descr="preencoded.png"/>
          <p:cNvPicPr>
            <a:picLocks noChangeAspect="1"/>
          </p:cNvPicPr>
          <p:nvPr/>
        </p:nvPicPr>
        <p:blipFill>
          <a:blip r:embed="rId5"/>
          <a:stretch>
            <a:fillRect/>
          </a:stretch>
        </p:blipFill>
        <p:spPr>
          <a:xfrm>
            <a:off x="7548368" y="1561085"/>
            <a:ext cx="2823641" cy="1661697"/>
          </a:xfrm>
          <a:prstGeom prst="rect">
            <a:avLst/>
          </a:prstGeom>
        </p:spPr>
      </p:pic>
      <p:pic>
        <p:nvPicPr>
          <p:cNvPr id="18" name="Image 7" descr="preencoded.png"/>
          <p:cNvPicPr>
            <a:picLocks noChangeAspect="1"/>
          </p:cNvPicPr>
          <p:nvPr/>
        </p:nvPicPr>
        <p:blipFill>
          <a:blip r:embed="rId6"/>
          <a:stretch>
            <a:fillRect/>
          </a:stretch>
        </p:blipFill>
        <p:spPr>
          <a:xfrm>
            <a:off x="11207998" y="1544002"/>
            <a:ext cx="2502321" cy="1661697"/>
          </a:xfrm>
          <a:prstGeom prst="rect">
            <a:avLst/>
          </a:prstGeom>
        </p:spPr>
      </p:pic>
      <p:grpSp>
        <p:nvGrpSpPr>
          <p:cNvPr id="22" name="Group 21"/>
          <p:cNvGrpSpPr/>
          <p:nvPr/>
        </p:nvGrpSpPr>
        <p:grpSpPr>
          <a:xfrm>
            <a:off x="571085" y="3659494"/>
            <a:ext cx="13485157" cy="3378379"/>
            <a:chOff x="3364054" y="3837980"/>
            <a:chExt cx="7937001" cy="3378379"/>
          </a:xfrm>
        </p:grpSpPr>
        <p:sp>
          <p:nvSpPr>
            <p:cNvPr id="7" name="Text 3"/>
            <p:cNvSpPr/>
            <p:nvPr/>
          </p:nvSpPr>
          <p:spPr>
            <a:xfrm>
              <a:off x="3398608" y="4006334"/>
              <a:ext cx="1676400" cy="521494"/>
            </a:xfrm>
            <a:prstGeom prst="rect">
              <a:avLst/>
            </a:prstGeom>
            <a:noFill/>
            <a:ln/>
          </p:spPr>
          <p:txBody>
            <a:bodyPr wrap="square" rtlCol="0" anchor="t"/>
            <a:lstStyle/>
            <a:p>
              <a:pPr marL="0" indent="0">
                <a:lnSpc>
                  <a:spcPct val="150000"/>
                </a:lnSpc>
                <a:buNone/>
              </a:pPr>
              <a:r>
                <a:rPr lang="en-US" sz="2000" b="1" dirty="0">
                  <a:solidFill>
                    <a:srgbClr val="FF726D"/>
                  </a:solidFill>
                  <a:latin typeface="Inconsolata" pitchFamily="34" charset="0"/>
                  <a:ea typeface="Inconsolata" pitchFamily="34" charset="-122"/>
                  <a:cs typeface="Inconsolata" pitchFamily="34" charset="-120"/>
                </a:rPr>
                <a:t>Personal Assistants</a:t>
              </a:r>
              <a:endParaRPr lang="en-US" sz="2000" dirty="0"/>
            </a:p>
          </p:txBody>
        </p:sp>
        <p:sp>
          <p:nvSpPr>
            <p:cNvPr id="8" name="Text 4"/>
            <p:cNvSpPr/>
            <p:nvPr/>
          </p:nvSpPr>
          <p:spPr>
            <a:xfrm>
              <a:off x="3364054" y="4812844"/>
              <a:ext cx="1676400" cy="2403515"/>
            </a:xfrm>
            <a:prstGeom prst="rect">
              <a:avLst/>
            </a:prstGeom>
            <a:noFill/>
            <a:ln/>
          </p:spPr>
          <p:txBody>
            <a:bodyPr wrap="square" rtlCol="0" anchor="t"/>
            <a:lstStyle/>
            <a:p>
              <a:pPr marL="0" indent="0">
                <a:lnSpc>
                  <a:spcPct val="150000"/>
                </a:lnSpc>
                <a:buNone/>
              </a:pPr>
              <a:r>
                <a:rPr lang="en-US" dirty="0">
                  <a:latin typeface="Fira Sans" pitchFamily="34" charset="0"/>
                  <a:ea typeface="Fira Sans" pitchFamily="34" charset="-122"/>
                  <a:cs typeface="Fira Sans" pitchFamily="34" charset="-120"/>
                </a:rPr>
                <a:t>AI-powered personal assistants like Siri, Alexa, and Google Assistant help us find information, manage our schedules, and control smart home devices with just our voice.</a:t>
              </a:r>
              <a:endParaRPr lang="en-US" dirty="0"/>
            </a:p>
          </p:txBody>
        </p:sp>
        <p:sp>
          <p:nvSpPr>
            <p:cNvPr id="11" name="Text 5"/>
            <p:cNvSpPr/>
            <p:nvPr/>
          </p:nvSpPr>
          <p:spPr>
            <a:xfrm>
              <a:off x="5442704" y="3968710"/>
              <a:ext cx="1676400" cy="521494"/>
            </a:xfrm>
            <a:prstGeom prst="rect">
              <a:avLst/>
            </a:prstGeom>
            <a:noFill/>
            <a:ln/>
          </p:spPr>
          <p:txBody>
            <a:bodyPr wrap="square" rtlCol="0" anchor="t"/>
            <a:lstStyle/>
            <a:p>
              <a:pPr marL="0" indent="0">
                <a:buNone/>
              </a:pPr>
              <a:r>
                <a:rPr lang="en-US" sz="2000" b="1" dirty="0">
                  <a:solidFill>
                    <a:srgbClr val="FF726D"/>
                  </a:solidFill>
                  <a:latin typeface="Inconsolata" pitchFamily="34" charset="0"/>
                  <a:ea typeface="Inconsolata" pitchFamily="34" charset="-122"/>
                  <a:cs typeface="Inconsolata" pitchFamily="34" charset="-120"/>
                </a:rPr>
                <a:t>Recommendation Systems</a:t>
              </a:r>
              <a:endParaRPr lang="en-US" sz="2000" dirty="0"/>
            </a:p>
          </p:txBody>
        </p:sp>
        <p:sp>
          <p:nvSpPr>
            <p:cNvPr id="12" name="Text 6"/>
            <p:cNvSpPr/>
            <p:nvPr/>
          </p:nvSpPr>
          <p:spPr>
            <a:xfrm>
              <a:off x="5455029" y="4671787"/>
              <a:ext cx="1676400" cy="2403515"/>
            </a:xfrm>
            <a:prstGeom prst="rect">
              <a:avLst/>
            </a:prstGeom>
            <a:noFill/>
            <a:ln/>
          </p:spPr>
          <p:txBody>
            <a:bodyPr wrap="square" rtlCol="0" anchor="t"/>
            <a:lstStyle/>
            <a:p>
              <a:pPr marL="0" indent="0">
                <a:lnSpc>
                  <a:spcPct val="150000"/>
                </a:lnSpc>
                <a:buNone/>
              </a:pPr>
              <a:r>
                <a:rPr lang="en-US" dirty="0">
                  <a:latin typeface="Fira Sans" pitchFamily="34" charset="0"/>
                  <a:ea typeface="Fira Sans" pitchFamily="34" charset="-122"/>
                  <a:cs typeface="Fira Sans" pitchFamily="34" charset="-120"/>
                </a:rPr>
                <a:t>Online shopping and streaming services use AI-powered recommendation systems to suggest products, movies, and TV shows that match our interests and preferences.</a:t>
              </a:r>
              <a:endParaRPr lang="en-US" dirty="0"/>
            </a:p>
          </p:txBody>
        </p:sp>
        <p:sp>
          <p:nvSpPr>
            <p:cNvPr id="15" name="Text 7"/>
            <p:cNvSpPr/>
            <p:nvPr/>
          </p:nvSpPr>
          <p:spPr>
            <a:xfrm>
              <a:off x="7533680" y="3837980"/>
              <a:ext cx="1668780" cy="260747"/>
            </a:xfrm>
            <a:prstGeom prst="rect">
              <a:avLst/>
            </a:prstGeom>
            <a:noFill/>
            <a:ln/>
          </p:spPr>
          <p:txBody>
            <a:bodyPr wrap="none" rtlCol="0" anchor="t"/>
            <a:lstStyle/>
            <a:p>
              <a:pPr marL="0" indent="0">
                <a:lnSpc>
                  <a:spcPct val="150000"/>
                </a:lnSpc>
                <a:buNone/>
              </a:pPr>
              <a:r>
                <a:rPr lang="en-US" sz="2000" b="1" dirty="0">
                  <a:solidFill>
                    <a:srgbClr val="FF726D"/>
                  </a:solidFill>
                  <a:latin typeface="Inconsolata" pitchFamily="34" charset="0"/>
                  <a:ea typeface="Inconsolata" pitchFamily="34" charset="-122"/>
                  <a:cs typeface="Inconsolata" pitchFamily="34" charset="-120"/>
                </a:rPr>
                <a:t>Healthcare</a:t>
              </a:r>
              <a:endParaRPr lang="en-US" sz="2400" dirty="0"/>
            </a:p>
          </p:txBody>
        </p:sp>
        <p:sp>
          <p:nvSpPr>
            <p:cNvPr id="16" name="Text 8"/>
            <p:cNvSpPr/>
            <p:nvPr/>
          </p:nvSpPr>
          <p:spPr>
            <a:xfrm>
              <a:off x="7533680" y="4671788"/>
              <a:ext cx="1676400" cy="2403515"/>
            </a:xfrm>
            <a:prstGeom prst="rect">
              <a:avLst/>
            </a:prstGeom>
            <a:noFill/>
            <a:ln/>
          </p:spPr>
          <p:txBody>
            <a:bodyPr wrap="square" rtlCol="0" anchor="t"/>
            <a:lstStyle/>
            <a:p>
              <a:pPr marL="0" indent="0">
                <a:lnSpc>
                  <a:spcPct val="150000"/>
                </a:lnSpc>
                <a:buNone/>
              </a:pPr>
              <a:r>
                <a:rPr lang="en-US" dirty="0">
                  <a:latin typeface="Fira Sans" pitchFamily="34" charset="0"/>
                  <a:ea typeface="Fira Sans" pitchFamily="34" charset="-122"/>
                  <a:cs typeface="Fira Sans" pitchFamily="34" charset="-120"/>
                </a:rPr>
                <a:t>AI is being used to improve healthcare outcomes by analyzing patient data, aiding in diagnoses, and developing personalized treatment plans.</a:t>
              </a:r>
              <a:endParaRPr lang="en-US" dirty="0"/>
            </a:p>
          </p:txBody>
        </p:sp>
        <p:sp>
          <p:nvSpPr>
            <p:cNvPr id="19" name="Text 9"/>
            <p:cNvSpPr/>
            <p:nvPr/>
          </p:nvSpPr>
          <p:spPr>
            <a:xfrm>
              <a:off x="9624655" y="3875960"/>
              <a:ext cx="1668780" cy="260747"/>
            </a:xfrm>
            <a:prstGeom prst="rect">
              <a:avLst/>
            </a:prstGeom>
            <a:noFill/>
            <a:ln/>
          </p:spPr>
          <p:txBody>
            <a:bodyPr wrap="none" rtlCol="0" anchor="t"/>
            <a:lstStyle/>
            <a:p>
              <a:pPr marL="0" indent="0">
                <a:lnSpc>
                  <a:spcPct val="150000"/>
                </a:lnSpc>
                <a:buNone/>
              </a:pPr>
              <a:r>
                <a:rPr lang="en-US" sz="2000" b="1" dirty="0">
                  <a:solidFill>
                    <a:srgbClr val="FF726D"/>
                  </a:solidFill>
                  <a:latin typeface="Inconsolata" pitchFamily="34" charset="0"/>
                  <a:ea typeface="Inconsolata" pitchFamily="34" charset="-122"/>
                  <a:cs typeface="Inconsolata" pitchFamily="34" charset="-120"/>
                </a:rPr>
                <a:t>Transportation</a:t>
              </a:r>
              <a:endParaRPr lang="en-US" sz="2400" dirty="0"/>
            </a:p>
          </p:txBody>
        </p:sp>
        <p:sp>
          <p:nvSpPr>
            <p:cNvPr id="20" name="Text 10"/>
            <p:cNvSpPr/>
            <p:nvPr/>
          </p:nvSpPr>
          <p:spPr>
            <a:xfrm>
              <a:off x="9624655" y="4788575"/>
              <a:ext cx="1676400" cy="1869400"/>
            </a:xfrm>
            <a:prstGeom prst="rect">
              <a:avLst/>
            </a:prstGeom>
            <a:noFill/>
            <a:ln/>
          </p:spPr>
          <p:txBody>
            <a:bodyPr wrap="square" rtlCol="0" anchor="t"/>
            <a:lstStyle/>
            <a:p>
              <a:pPr marL="0" indent="0">
                <a:lnSpc>
                  <a:spcPct val="150000"/>
                </a:lnSpc>
                <a:buNone/>
              </a:pPr>
              <a:r>
                <a:rPr lang="en-US" dirty="0">
                  <a:latin typeface="Fira Sans" pitchFamily="34" charset="0"/>
                  <a:ea typeface="Fira Sans" pitchFamily="34" charset="-122"/>
                  <a:cs typeface="Fira Sans" pitchFamily="34" charset="-120"/>
                </a:rPr>
                <a:t>Self-driving cars, trucks, and drones use AI to navigate roads and avoid obstacles, making transportation safer and more efficient.</a:t>
              </a:r>
              <a:endParaRPr lang="en-US"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4" name="Text 2"/>
          <p:cNvSpPr/>
          <p:nvPr/>
        </p:nvSpPr>
        <p:spPr>
          <a:xfrm>
            <a:off x="614374" y="381548"/>
            <a:ext cx="5745480" cy="486013"/>
          </a:xfrm>
          <a:prstGeom prst="rect">
            <a:avLst/>
          </a:prstGeom>
          <a:noFill/>
          <a:ln/>
        </p:spPr>
        <p:txBody>
          <a:bodyPr wrap="none" rtlCol="0" anchor="t"/>
          <a:lstStyle/>
          <a:p>
            <a:pPr marL="0" indent="0">
              <a:lnSpc>
                <a:spcPts val="3827"/>
              </a:lnSpc>
              <a:buNone/>
            </a:pPr>
            <a:r>
              <a:rPr lang="en-US" sz="4000" b="1" dirty="0">
                <a:solidFill>
                  <a:srgbClr val="FF726D"/>
                </a:solidFill>
                <a:latin typeface="Inconsolata" pitchFamily="34" charset="0"/>
                <a:ea typeface="Inconsolata" pitchFamily="34" charset="-122"/>
                <a:cs typeface="Inconsolata" pitchFamily="34" charset="-120"/>
              </a:rPr>
              <a:t>Benefits of AI</a:t>
            </a:r>
            <a:endParaRPr lang="en-US" sz="4000" dirty="0"/>
          </a:p>
        </p:txBody>
      </p:sp>
      <p:sp>
        <p:nvSpPr>
          <p:cNvPr id="2" name="TextBox 1">
            <a:extLst>
              <a:ext uri="{FF2B5EF4-FFF2-40B4-BE49-F238E27FC236}">
                <a16:creationId xmlns:a16="http://schemas.microsoft.com/office/drawing/2014/main" id="{26D70627-A527-905D-7C46-0D757BD63498}"/>
              </a:ext>
            </a:extLst>
          </p:cNvPr>
          <p:cNvSpPr txBox="1"/>
          <p:nvPr/>
        </p:nvSpPr>
        <p:spPr>
          <a:xfrm>
            <a:off x="156119" y="1330347"/>
            <a:ext cx="4783872" cy="1138773"/>
          </a:xfrm>
          <a:prstGeom prst="rect">
            <a:avLst/>
          </a:prstGeom>
          <a:noFill/>
        </p:spPr>
        <p:txBody>
          <a:bodyPr wrap="square" rtlCol="0">
            <a:spAutoFit/>
          </a:bodyPr>
          <a:lstStyle/>
          <a:p>
            <a:pPr marL="742950" indent="-742950">
              <a:buAutoNum type="arabicPeriod"/>
            </a:pPr>
            <a:r>
              <a:rPr lang="en-IN" sz="3200" dirty="0"/>
              <a:t>Increased efficiency</a:t>
            </a:r>
          </a:p>
          <a:p>
            <a:endParaRPr lang="en-IN" sz="3600" dirty="0">
              <a:solidFill>
                <a:srgbClr val="C00000"/>
              </a:solidFill>
            </a:endParaRPr>
          </a:p>
        </p:txBody>
      </p:sp>
      <p:pic>
        <p:nvPicPr>
          <p:cNvPr id="2050" name="Picture 2" descr="Are You Missing Opportunities to Increase Facility Efficiency?">
            <a:extLst>
              <a:ext uri="{FF2B5EF4-FFF2-40B4-BE49-F238E27FC236}">
                <a16:creationId xmlns:a16="http://schemas.microsoft.com/office/drawing/2014/main" id="{AE875770-1815-9E8F-B542-60447954A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766" y="2455105"/>
            <a:ext cx="3316907" cy="18715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127C873-3F3E-48B0-930E-A8975A8E5F95}"/>
              </a:ext>
            </a:extLst>
          </p:cNvPr>
          <p:cNvSpPr txBox="1"/>
          <p:nvPr/>
        </p:nvSpPr>
        <p:spPr>
          <a:xfrm>
            <a:off x="1009766" y="4548733"/>
            <a:ext cx="3316907" cy="2677656"/>
          </a:xfrm>
          <a:prstGeom prst="rect">
            <a:avLst/>
          </a:prstGeom>
          <a:noFill/>
        </p:spPr>
        <p:txBody>
          <a:bodyPr wrap="square" rtlCol="0">
            <a:spAutoFit/>
          </a:bodyPr>
          <a:lstStyle/>
          <a:p>
            <a:r>
              <a:rPr lang="en-IN" sz="2800" dirty="0">
                <a:latin typeface="+mj-lt"/>
                <a:ea typeface="Inconsolata" pitchFamily="1" charset="0"/>
              </a:rPr>
              <a:t>AI can perform tasks quickly and more accurately than humans, leading to improved efficiency in operations</a:t>
            </a:r>
          </a:p>
        </p:txBody>
      </p:sp>
      <p:sp>
        <p:nvSpPr>
          <p:cNvPr id="10" name="TextBox 9">
            <a:extLst>
              <a:ext uri="{FF2B5EF4-FFF2-40B4-BE49-F238E27FC236}">
                <a16:creationId xmlns:a16="http://schemas.microsoft.com/office/drawing/2014/main" id="{AEFE2DDB-79FC-2633-583A-E3EF7119408C}"/>
              </a:ext>
            </a:extLst>
          </p:cNvPr>
          <p:cNvSpPr txBox="1"/>
          <p:nvPr/>
        </p:nvSpPr>
        <p:spPr>
          <a:xfrm>
            <a:off x="5374888" y="1247912"/>
            <a:ext cx="4783872" cy="646331"/>
          </a:xfrm>
          <a:prstGeom prst="rect">
            <a:avLst/>
          </a:prstGeom>
          <a:noFill/>
        </p:spPr>
        <p:txBody>
          <a:bodyPr wrap="square" rtlCol="0">
            <a:spAutoFit/>
          </a:bodyPr>
          <a:lstStyle/>
          <a:p>
            <a:r>
              <a:rPr lang="en-IN" sz="3600" dirty="0"/>
              <a:t>2. </a:t>
            </a:r>
            <a:r>
              <a:rPr lang="en-IN" sz="3600" dirty="0">
                <a:latin typeface="Inconsolata" pitchFamily="1" charset="0"/>
                <a:ea typeface="Inconsolata" pitchFamily="1" charset="0"/>
              </a:rPr>
              <a:t>Reduced errors</a:t>
            </a:r>
            <a:endParaRPr lang="en-IN" sz="3600" dirty="0"/>
          </a:p>
        </p:txBody>
      </p:sp>
      <p:pic>
        <p:nvPicPr>
          <p:cNvPr id="2052" name="Picture 4" descr="Tips to reduce errors in writing - eAge Tutor">
            <a:extLst>
              <a:ext uri="{FF2B5EF4-FFF2-40B4-BE49-F238E27FC236}">
                <a16:creationId xmlns:a16="http://schemas.microsoft.com/office/drawing/2014/main" id="{32DFCCF2-6642-2644-DDF0-8F930AC2BE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3308" y="2128140"/>
            <a:ext cx="3635298" cy="21985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74D9AB9-4FF8-BEF9-DFB5-18E82C41C224}"/>
              </a:ext>
            </a:extLst>
          </p:cNvPr>
          <p:cNvSpPr txBox="1"/>
          <p:nvPr/>
        </p:nvSpPr>
        <p:spPr>
          <a:xfrm>
            <a:off x="5514279" y="4611977"/>
            <a:ext cx="3713356" cy="2677656"/>
          </a:xfrm>
          <a:prstGeom prst="rect">
            <a:avLst/>
          </a:prstGeom>
          <a:noFill/>
        </p:spPr>
        <p:txBody>
          <a:bodyPr wrap="square" rtlCol="0">
            <a:spAutoFit/>
          </a:bodyPr>
          <a:lstStyle/>
          <a:p>
            <a:r>
              <a:rPr lang="en-IN" sz="2800" dirty="0"/>
              <a:t>Unlike humans, AI machines don’t get tired or distracted. This leads to a reduction in costly errors in various industries</a:t>
            </a:r>
            <a:r>
              <a:rPr lang="en-IN" dirty="0"/>
              <a:t>.</a:t>
            </a:r>
          </a:p>
        </p:txBody>
      </p:sp>
      <p:sp>
        <p:nvSpPr>
          <p:cNvPr id="17" name="TextBox 16">
            <a:extLst>
              <a:ext uri="{FF2B5EF4-FFF2-40B4-BE49-F238E27FC236}">
                <a16:creationId xmlns:a16="http://schemas.microsoft.com/office/drawing/2014/main" id="{ACB19438-ED14-5960-62C5-3B34B9DE238E}"/>
              </a:ext>
            </a:extLst>
          </p:cNvPr>
          <p:cNvSpPr txBox="1"/>
          <p:nvPr/>
        </p:nvSpPr>
        <p:spPr>
          <a:xfrm>
            <a:off x="10069552" y="1275615"/>
            <a:ext cx="4906536" cy="646331"/>
          </a:xfrm>
          <a:prstGeom prst="rect">
            <a:avLst/>
          </a:prstGeom>
          <a:noFill/>
        </p:spPr>
        <p:txBody>
          <a:bodyPr wrap="square" rtlCol="0">
            <a:spAutoFit/>
          </a:bodyPr>
          <a:lstStyle/>
          <a:p>
            <a:r>
              <a:rPr lang="en-IN" sz="3600" dirty="0">
                <a:latin typeface="Inconsolata" pitchFamily="1" charset="0"/>
                <a:ea typeface="Inconsolata" pitchFamily="1" charset="0"/>
              </a:rPr>
              <a:t>3.Cost-effective</a:t>
            </a:r>
          </a:p>
        </p:txBody>
      </p:sp>
      <p:pic>
        <p:nvPicPr>
          <p:cNvPr id="2054" name="Picture 6" descr="18,300+ Dollar Sign Money Bag Stock Photos, Pictures ...">
            <a:extLst>
              <a:ext uri="{FF2B5EF4-FFF2-40B4-BE49-F238E27FC236}">
                <a16:creationId xmlns:a16="http://schemas.microsoft.com/office/drawing/2014/main" id="{3B80BC90-16F9-CFE9-E381-52F06B601B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8760" y="2128141"/>
            <a:ext cx="3858323" cy="219853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0EB5C56-568B-82B1-A780-E72ED7AF90B7}"/>
              </a:ext>
            </a:extLst>
          </p:cNvPr>
          <p:cNvSpPr txBox="1"/>
          <p:nvPr/>
        </p:nvSpPr>
        <p:spPr>
          <a:xfrm>
            <a:off x="10069552" y="4575259"/>
            <a:ext cx="3579542" cy="2677656"/>
          </a:xfrm>
          <a:prstGeom prst="rect">
            <a:avLst/>
          </a:prstGeom>
          <a:noFill/>
        </p:spPr>
        <p:txBody>
          <a:bodyPr wrap="square" rtlCol="0">
            <a:spAutoFit/>
          </a:bodyPr>
          <a:lstStyle/>
          <a:p>
            <a:r>
              <a:rPr lang="en-IN" sz="2800" dirty="0"/>
              <a:t>AI powered systems can work round the clock, leading to significant cost-saving for companies</a:t>
            </a:r>
            <a:r>
              <a:rPr lang="en-IN" dirty="0"/>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FF6DB4-E1E2-C4B2-6629-A527ECE4DE97}"/>
              </a:ext>
            </a:extLst>
          </p:cNvPr>
          <p:cNvSpPr txBox="1"/>
          <p:nvPr/>
        </p:nvSpPr>
        <p:spPr>
          <a:xfrm>
            <a:off x="747132" y="357058"/>
            <a:ext cx="7340471" cy="646331"/>
          </a:xfrm>
          <a:prstGeom prst="rect">
            <a:avLst/>
          </a:prstGeom>
          <a:noFill/>
        </p:spPr>
        <p:txBody>
          <a:bodyPr wrap="none" rtlCol="0">
            <a:spAutoFit/>
          </a:bodyPr>
          <a:lstStyle/>
          <a:p>
            <a:r>
              <a:rPr lang="en-IN" sz="3600" dirty="0">
                <a:solidFill>
                  <a:srgbClr val="FFD9D9"/>
                </a:solidFill>
                <a:latin typeface="Inconsolata" pitchFamily="1" charset="0"/>
                <a:ea typeface="Inconsolata" pitchFamily="1" charset="0"/>
              </a:rPr>
              <a:t>Challenges of AI implementation</a:t>
            </a:r>
          </a:p>
        </p:txBody>
      </p:sp>
      <p:sp>
        <p:nvSpPr>
          <p:cNvPr id="5" name="TextBox 4">
            <a:extLst>
              <a:ext uri="{FF2B5EF4-FFF2-40B4-BE49-F238E27FC236}">
                <a16:creationId xmlns:a16="http://schemas.microsoft.com/office/drawing/2014/main" id="{38E8F647-59FC-E7AE-D4DB-2B1E5C15DDF4}"/>
              </a:ext>
            </a:extLst>
          </p:cNvPr>
          <p:cNvSpPr txBox="1"/>
          <p:nvPr/>
        </p:nvSpPr>
        <p:spPr>
          <a:xfrm>
            <a:off x="310718" y="1527717"/>
            <a:ext cx="14137203" cy="584775"/>
          </a:xfrm>
          <a:prstGeom prst="rect">
            <a:avLst/>
          </a:prstGeom>
          <a:noFill/>
        </p:spPr>
        <p:txBody>
          <a:bodyPr wrap="none" rtlCol="0">
            <a:spAutoFit/>
          </a:bodyPr>
          <a:lstStyle/>
          <a:p>
            <a:r>
              <a:rPr lang="en-IN" sz="3200" dirty="0">
                <a:solidFill>
                  <a:srgbClr val="FFD9D9"/>
                </a:solidFill>
                <a:latin typeface="Inconsolata" pitchFamily="1" charset="0"/>
                <a:ea typeface="Inconsolata" pitchFamily="1" charset="0"/>
              </a:rPr>
              <a:t>1. Data quality         2. Costs        3. Ethics and responsibility</a:t>
            </a:r>
          </a:p>
        </p:txBody>
      </p:sp>
      <p:pic>
        <p:nvPicPr>
          <p:cNvPr id="3074" name="Picture 2" descr="Learn why poor data quality is the biggest risk to your Azure investment -  Enterprise Master Data Management • Profisee">
            <a:extLst>
              <a:ext uri="{FF2B5EF4-FFF2-40B4-BE49-F238E27FC236}">
                <a16:creationId xmlns:a16="http://schemas.microsoft.com/office/drawing/2014/main" id="{FA0AD974-A0C4-66EA-3737-AEF502DC4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838" y="2599438"/>
            <a:ext cx="2133600"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D272F95-C22B-1E03-41D3-A5F953C8EF14}"/>
              </a:ext>
            </a:extLst>
          </p:cNvPr>
          <p:cNvSpPr txBox="1"/>
          <p:nvPr/>
        </p:nvSpPr>
        <p:spPr>
          <a:xfrm>
            <a:off x="747132" y="4854337"/>
            <a:ext cx="3044283" cy="3108543"/>
          </a:xfrm>
          <a:prstGeom prst="rect">
            <a:avLst/>
          </a:prstGeom>
          <a:noFill/>
        </p:spPr>
        <p:txBody>
          <a:bodyPr wrap="square" rtlCol="0">
            <a:spAutoFit/>
          </a:bodyPr>
          <a:lstStyle/>
          <a:p>
            <a:r>
              <a:rPr lang="en-IN" sz="2800" dirty="0"/>
              <a:t>Quality data is the fuel that powers most AI systems. Poor data quality can seriously undermine AI’s effectiveness.</a:t>
            </a:r>
          </a:p>
        </p:txBody>
      </p:sp>
      <p:pic>
        <p:nvPicPr>
          <p:cNvPr id="3076" name="Picture 4" descr="Cost Price Analysis: The Difference Between Cost and Price Analysis">
            <a:extLst>
              <a:ext uri="{FF2B5EF4-FFF2-40B4-BE49-F238E27FC236}">
                <a16:creationId xmlns:a16="http://schemas.microsoft.com/office/drawing/2014/main" id="{D5B7BAF9-906B-226C-42CB-F11E7E571D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0527" y="2591843"/>
            <a:ext cx="3105150" cy="14763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3E0C141-CEB3-3D68-85D5-E8FA2781CC6C}"/>
              </a:ext>
            </a:extLst>
          </p:cNvPr>
          <p:cNvSpPr txBox="1"/>
          <p:nvPr/>
        </p:nvSpPr>
        <p:spPr>
          <a:xfrm>
            <a:off x="4972164" y="4993724"/>
            <a:ext cx="3593249" cy="2246769"/>
          </a:xfrm>
          <a:prstGeom prst="rect">
            <a:avLst/>
          </a:prstGeom>
          <a:noFill/>
        </p:spPr>
        <p:txBody>
          <a:bodyPr wrap="square" rtlCol="0">
            <a:spAutoFit/>
          </a:bodyPr>
          <a:lstStyle/>
          <a:p>
            <a:r>
              <a:rPr lang="en-IN" sz="2800" dirty="0"/>
              <a:t>Developing an AI system requires a lot of money, time, and expertise, which isn’t always available.</a:t>
            </a:r>
          </a:p>
        </p:txBody>
      </p:sp>
      <p:pic>
        <p:nvPicPr>
          <p:cNvPr id="3078" name="Picture 6" descr="Ethical responsibility icon monochrome style Vector Image">
            <a:extLst>
              <a:ext uri="{FF2B5EF4-FFF2-40B4-BE49-F238E27FC236}">
                <a16:creationId xmlns:a16="http://schemas.microsoft.com/office/drawing/2014/main" id="{A28781E9-41D7-6B8B-DFA0-B5BD53D2B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3290" y="2248948"/>
            <a:ext cx="3105150" cy="22784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757D60-6E80-FEAF-579B-145A461B457A}"/>
              </a:ext>
            </a:extLst>
          </p:cNvPr>
          <p:cNvSpPr txBox="1"/>
          <p:nvPr/>
        </p:nvSpPr>
        <p:spPr>
          <a:xfrm>
            <a:off x="9355874" y="4993724"/>
            <a:ext cx="4694663" cy="2677656"/>
          </a:xfrm>
          <a:prstGeom prst="rect">
            <a:avLst/>
          </a:prstGeom>
          <a:noFill/>
        </p:spPr>
        <p:txBody>
          <a:bodyPr wrap="square" rtlCol="0">
            <a:spAutoFit/>
          </a:bodyPr>
          <a:lstStyle/>
          <a:p>
            <a:r>
              <a:rPr lang="en-IN" sz="2800" dirty="0"/>
              <a:t>As AI becomes more advanced, ethical considerations such as data privacy, security, and transparency will become more pressing.</a:t>
            </a:r>
          </a:p>
        </p:txBody>
      </p:sp>
    </p:spTree>
    <p:extLst>
      <p:ext uri="{BB962C8B-B14F-4D97-AF65-F5344CB8AC3E}">
        <p14:creationId xmlns:p14="http://schemas.microsoft.com/office/powerpoint/2010/main" val="3030803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4" name="Text 2"/>
          <p:cNvSpPr/>
          <p:nvPr/>
        </p:nvSpPr>
        <p:spPr>
          <a:xfrm>
            <a:off x="3314129" y="494704"/>
            <a:ext cx="5974080" cy="537567"/>
          </a:xfrm>
          <a:prstGeom prst="rect">
            <a:avLst/>
          </a:prstGeom>
          <a:noFill/>
          <a:ln/>
        </p:spPr>
        <p:txBody>
          <a:bodyPr wrap="none" rtlCol="0" anchor="t"/>
          <a:lstStyle/>
          <a:p>
            <a:pPr marL="0" indent="0">
              <a:lnSpc>
                <a:spcPts val="4233"/>
              </a:lnSpc>
              <a:buNone/>
            </a:pPr>
            <a:r>
              <a:rPr lang="en-US" sz="4400" b="1" dirty="0">
                <a:solidFill>
                  <a:srgbClr val="FF726D"/>
                </a:solidFill>
                <a:latin typeface="Inconsolata" pitchFamily="34" charset="0"/>
                <a:ea typeface="Inconsolata" pitchFamily="34" charset="-122"/>
                <a:cs typeface="Inconsolata" pitchFamily="34" charset="-120"/>
              </a:rPr>
              <a:t>Ethical Considerations of AI</a:t>
            </a:r>
            <a:endParaRPr lang="en-US" sz="4400" dirty="0"/>
          </a:p>
        </p:txBody>
      </p:sp>
      <p:sp>
        <p:nvSpPr>
          <p:cNvPr id="5" name="Text 3"/>
          <p:cNvSpPr/>
          <p:nvPr/>
        </p:nvSpPr>
        <p:spPr>
          <a:xfrm>
            <a:off x="3061862" y="1268611"/>
            <a:ext cx="9263686" cy="808553"/>
          </a:xfrm>
          <a:prstGeom prst="rect">
            <a:avLst/>
          </a:prstGeom>
          <a:noFill/>
          <a:ln/>
        </p:spPr>
        <p:txBody>
          <a:bodyPr wrap="square" rtlCol="0" anchor="t"/>
          <a:lstStyle/>
          <a:p>
            <a:pPr marL="0" indent="0">
              <a:lnSpc>
                <a:spcPts val="2167"/>
              </a:lnSpc>
              <a:buNone/>
            </a:pPr>
            <a:endParaRPr lang="en-US" dirty="0"/>
          </a:p>
        </p:txBody>
      </p:sp>
      <p:sp>
        <p:nvSpPr>
          <p:cNvPr id="6" name="Text 4"/>
          <p:cNvSpPr/>
          <p:nvPr/>
        </p:nvSpPr>
        <p:spPr>
          <a:xfrm>
            <a:off x="757993" y="2151186"/>
            <a:ext cx="2461260" cy="322421"/>
          </a:xfrm>
          <a:prstGeom prst="rect">
            <a:avLst/>
          </a:prstGeom>
          <a:noFill/>
          <a:ln/>
        </p:spPr>
        <p:txBody>
          <a:bodyPr wrap="none" rtlCol="0" anchor="t"/>
          <a:lstStyle/>
          <a:p>
            <a:pPr marL="0" indent="0">
              <a:lnSpc>
                <a:spcPts val="2540"/>
              </a:lnSpc>
              <a:buNone/>
            </a:pPr>
            <a:endParaRPr lang="en-US" sz="2400" dirty="0"/>
          </a:p>
        </p:txBody>
      </p:sp>
      <p:pic>
        <p:nvPicPr>
          <p:cNvPr id="10" name="Image 0" descr="preencoded.png"/>
          <p:cNvPicPr>
            <a:picLocks noChangeAspect="1"/>
          </p:cNvPicPr>
          <p:nvPr/>
        </p:nvPicPr>
        <p:blipFill>
          <a:blip r:embed="rId3"/>
          <a:stretch>
            <a:fillRect/>
          </a:stretch>
        </p:blipFill>
        <p:spPr>
          <a:xfrm>
            <a:off x="387733" y="5846474"/>
            <a:ext cx="3482517" cy="1822760"/>
          </a:xfrm>
          <a:prstGeom prst="rect">
            <a:avLst/>
          </a:prstGeom>
        </p:spPr>
      </p:pic>
      <p:pic>
        <p:nvPicPr>
          <p:cNvPr id="15" name="Image 1" descr="preencoded.png"/>
          <p:cNvPicPr>
            <a:picLocks noChangeAspect="1"/>
          </p:cNvPicPr>
          <p:nvPr/>
        </p:nvPicPr>
        <p:blipFill>
          <a:blip r:embed="rId4"/>
          <a:stretch>
            <a:fillRect/>
          </a:stretch>
        </p:blipFill>
        <p:spPr>
          <a:xfrm>
            <a:off x="5334641" y="6109853"/>
            <a:ext cx="3325755" cy="1003328"/>
          </a:xfrm>
          <a:prstGeom prst="rect">
            <a:avLst/>
          </a:prstGeom>
        </p:spPr>
      </p:pic>
      <p:pic>
        <p:nvPicPr>
          <p:cNvPr id="20" name="Image 2" descr="preencoded.png"/>
          <p:cNvPicPr>
            <a:picLocks noChangeAspect="1"/>
          </p:cNvPicPr>
          <p:nvPr/>
        </p:nvPicPr>
        <p:blipFill>
          <a:blip r:embed="rId5"/>
          <a:stretch>
            <a:fillRect/>
          </a:stretch>
        </p:blipFill>
        <p:spPr>
          <a:xfrm>
            <a:off x="10550033" y="5300672"/>
            <a:ext cx="2621689" cy="2621689"/>
          </a:xfrm>
          <a:prstGeom prst="rect">
            <a:avLst/>
          </a:prstGeom>
        </p:spPr>
      </p:pic>
      <p:grpSp>
        <p:nvGrpSpPr>
          <p:cNvPr id="23" name="Group 22"/>
          <p:cNvGrpSpPr/>
          <p:nvPr/>
        </p:nvGrpSpPr>
        <p:grpSpPr>
          <a:xfrm>
            <a:off x="695812" y="1990580"/>
            <a:ext cx="13176595" cy="2886294"/>
            <a:chOff x="3258146" y="2813145"/>
            <a:chExt cx="7617594" cy="2886294"/>
          </a:xfrm>
        </p:grpSpPr>
        <p:sp>
          <p:nvSpPr>
            <p:cNvPr id="8" name="Text 6"/>
            <p:cNvSpPr/>
            <p:nvPr/>
          </p:nvSpPr>
          <p:spPr>
            <a:xfrm>
              <a:off x="3358277" y="2824282"/>
              <a:ext cx="129540" cy="322421"/>
            </a:xfrm>
            <a:prstGeom prst="rect">
              <a:avLst/>
            </a:prstGeom>
            <a:noFill/>
            <a:ln/>
          </p:spPr>
          <p:txBody>
            <a:bodyPr wrap="none" rtlCol="0" anchor="t"/>
            <a:lstStyle/>
            <a:p>
              <a:pPr marL="0" indent="0" algn="ctr">
                <a:lnSpc>
                  <a:spcPts val="2540"/>
                </a:lnSpc>
                <a:buNone/>
              </a:pPr>
              <a:r>
                <a:rPr lang="en-US" sz="4000" b="1" dirty="0">
                  <a:solidFill>
                    <a:srgbClr val="FF726D"/>
                  </a:solidFill>
                  <a:latin typeface="Inconsolata" pitchFamily="34" charset="0"/>
                  <a:ea typeface="Inconsolata" pitchFamily="34" charset="-122"/>
                  <a:cs typeface="Inconsolata" pitchFamily="34" charset="-120"/>
                </a:rPr>
                <a:t>1.</a:t>
              </a:r>
              <a:endParaRPr lang="en-US" sz="4000" dirty="0"/>
            </a:p>
          </p:txBody>
        </p:sp>
        <p:sp>
          <p:nvSpPr>
            <p:cNvPr id="9" name="Text 7"/>
            <p:cNvSpPr/>
            <p:nvPr/>
          </p:nvSpPr>
          <p:spPr>
            <a:xfrm>
              <a:off x="3805551" y="2815494"/>
              <a:ext cx="1720215" cy="268724"/>
            </a:xfrm>
            <a:prstGeom prst="rect">
              <a:avLst/>
            </a:prstGeom>
            <a:noFill/>
            <a:ln/>
          </p:spPr>
          <p:txBody>
            <a:bodyPr wrap="none" rtlCol="0" anchor="t"/>
            <a:lstStyle/>
            <a:p>
              <a:pPr marL="0" indent="0">
                <a:lnSpc>
                  <a:spcPts val="2116"/>
                </a:lnSpc>
                <a:buNone/>
              </a:pPr>
              <a:r>
                <a:rPr lang="en-US" sz="4000" b="1" dirty="0">
                  <a:solidFill>
                    <a:srgbClr val="FF726D"/>
                  </a:solidFill>
                  <a:latin typeface="Inconsolata" pitchFamily="34" charset="0"/>
                  <a:ea typeface="Inconsolata" pitchFamily="34" charset="-122"/>
                  <a:cs typeface="Inconsolata" pitchFamily="34" charset="-120"/>
                </a:rPr>
                <a:t>Privacy</a:t>
              </a:r>
              <a:endParaRPr lang="en-US" sz="4000" dirty="0"/>
            </a:p>
          </p:txBody>
        </p:sp>
        <p:sp>
          <p:nvSpPr>
            <p:cNvPr id="11" name="Text 8"/>
            <p:cNvSpPr/>
            <p:nvPr/>
          </p:nvSpPr>
          <p:spPr>
            <a:xfrm>
              <a:off x="3258146" y="3497259"/>
              <a:ext cx="2050256" cy="1926907"/>
            </a:xfrm>
            <a:prstGeom prst="rect">
              <a:avLst/>
            </a:prstGeom>
            <a:noFill/>
            <a:ln/>
          </p:spPr>
          <p:txBody>
            <a:bodyPr wrap="square" rtlCol="0" anchor="t"/>
            <a:lstStyle/>
            <a:p>
              <a:pPr marL="0" indent="0">
                <a:lnSpc>
                  <a:spcPts val="2167"/>
                </a:lnSpc>
                <a:buNone/>
              </a:pPr>
              <a:r>
                <a:rPr lang="en-US" sz="2800" dirty="0">
                  <a:ea typeface="Fira Sans" pitchFamily="34" charset="-122"/>
                  <a:cs typeface="Fira Sans" pitchFamily="34" charset="-120"/>
                </a:rPr>
                <a:t>AI can collect and use large amounts of personal data. It's important to protect user privacy and ensure that data is collected and used ethically.</a:t>
              </a:r>
              <a:endParaRPr lang="en-US" sz="2800" dirty="0"/>
            </a:p>
          </p:txBody>
        </p:sp>
        <p:sp>
          <p:nvSpPr>
            <p:cNvPr id="13" name="Text 10"/>
            <p:cNvSpPr/>
            <p:nvPr/>
          </p:nvSpPr>
          <p:spPr>
            <a:xfrm flipH="1">
              <a:off x="6268879" y="2824282"/>
              <a:ext cx="26431" cy="268725"/>
            </a:xfrm>
            <a:prstGeom prst="rect">
              <a:avLst/>
            </a:prstGeom>
            <a:noFill/>
            <a:ln/>
          </p:spPr>
          <p:txBody>
            <a:bodyPr wrap="none" rtlCol="0" anchor="t"/>
            <a:lstStyle/>
            <a:p>
              <a:pPr marL="0" indent="0" algn="ctr">
                <a:lnSpc>
                  <a:spcPts val="2540"/>
                </a:lnSpc>
                <a:buNone/>
              </a:pPr>
              <a:r>
                <a:rPr lang="en-US" sz="4000" b="1" dirty="0">
                  <a:solidFill>
                    <a:srgbClr val="FF726D"/>
                  </a:solidFill>
                  <a:latin typeface="Inconsolata" pitchFamily="34" charset="0"/>
                  <a:ea typeface="Inconsolata" pitchFamily="34" charset="-122"/>
                </a:rPr>
                <a:t>2.</a:t>
              </a:r>
              <a:endParaRPr lang="en-US" sz="4000" dirty="0"/>
            </a:p>
          </p:txBody>
        </p:sp>
        <p:sp>
          <p:nvSpPr>
            <p:cNvPr id="14" name="Text 11"/>
            <p:cNvSpPr/>
            <p:nvPr/>
          </p:nvSpPr>
          <p:spPr>
            <a:xfrm>
              <a:off x="6569512" y="2851071"/>
              <a:ext cx="1720215" cy="268724"/>
            </a:xfrm>
            <a:prstGeom prst="rect">
              <a:avLst/>
            </a:prstGeom>
            <a:noFill/>
            <a:ln/>
          </p:spPr>
          <p:txBody>
            <a:bodyPr wrap="none" rtlCol="0" anchor="t"/>
            <a:lstStyle/>
            <a:p>
              <a:pPr marL="0" indent="0">
                <a:lnSpc>
                  <a:spcPts val="2116"/>
                </a:lnSpc>
                <a:buNone/>
              </a:pPr>
              <a:r>
                <a:rPr lang="en-US" sz="4000" b="1" dirty="0">
                  <a:solidFill>
                    <a:srgbClr val="FF726D"/>
                  </a:solidFill>
                  <a:latin typeface="Inconsolata" pitchFamily="34" charset="0"/>
                  <a:ea typeface="Inconsolata" pitchFamily="34" charset="-122"/>
                  <a:cs typeface="Inconsolata" pitchFamily="34" charset="-120"/>
                </a:rPr>
                <a:t>Fairness</a:t>
              </a:r>
              <a:endParaRPr lang="en-US" sz="4000" dirty="0"/>
            </a:p>
          </p:txBody>
        </p:sp>
        <p:sp>
          <p:nvSpPr>
            <p:cNvPr id="16" name="Text 12"/>
            <p:cNvSpPr/>
            <p:nvPr/>
          </p:nvSpPr>
          <p:spPr>
            <a:xfrm>
              <a:off x="6139339" y="3478768"/>
              <a:ext cx="2050256" cy="1376363"/>
            </a:xfrm>
            <a:prstGeom prst="rect">
              <a:avLst/>
            </a:prstGeom>
            <a:noFill/>
            <a:ln/>
          </p:spPr>
          <p:txBody>
            <a:bodyPr wrap="square" rtlCol="0" anchor="t"/>
            <a:lstStyle/>
            <a:p>
              <a:pPr marL="0" indent="0">
                <a:lnSpc>
                  <a:spcPts val="2167"/>
                </a:lnSpc>
                <a:buNone/>
              </a:pPr>
              <a:r>
                <a:rPr lang="en-US" sz="2800" dirty="0">
                  <a:latin typeface="+mj-lt"/>
                  <a:ea typeface="Fira Sans" pitchFamily="34" charset="-122"/>
                  <a:cs typeface="Fira Sans" pitchFamily="34" charset="-120"/>
                </a:rPr>
                <a:t>AI systems can perpetuate existing biases and inequalities. It's important to design AI systems that are fair and unbiased</a:t>
              </a:r>
              <a:r>
                <a:rPr lang="en-US" dirty="0">
                  <a:latin typeface="Fira Sans" pitchFamily="34" charset="0"/>
                  <a:ea typeface="Fira Sans" pitchFamily="34" charset="-122"/>
                  <a:cs typeface="Fira Sans" pitchFamily="34" charset="-120"/>
                </a:rPr>
                <a:t>.</a:t>
              </a:r>
              <a:endParaRPr lang="en-US" dirty="0"/>
            </a:p>
          </p:txBody>
        </p:sp>
        <p:sp>
          <p:nvSpPr>
            <p:cNvPr id="18" name="Text 14"/>
            <p:cNvSpPr/>
            <p:nvPr/>
          </p:nvSpPr>
          <p:spPr>
            <a:xfrm>
              <a:off x="8825484" y="2813145"/>
              <a:ext cx="129540" cy="322421"/>
            </a:xfrm>
            <a:prstGeom prst="rect">
              <a:avLst/>
            </a:prstGeom>
            <a:noFill/>
            <a:ln/>
          </p:spPr>
          <p:txBody>
            <a:bodyPr wrap="none" rtlCol="0" anchor="t"/>
            <a:lstStyle/>
            <a:p>
              <a:pPr marL="0" indent="0" algn="ctr">
                <a:lnSpc>
                  <a:spcPts val="2540"/>
                </a:lnSpc>
                <a:buNone/>
              </a:pPr>
              <a:r>
                <a:rPr lang="en-US" sz="4000" b="1" dirty="0">
                  <a:solidFill>
                    <a:srgbClr val="FF726D"/>
                  </a:solidFill>
                  <a:latin typeface="Inconsolata" pitchFamily="34" charset="0"/>
                  <a:ea typeface="Inconsolata" pitchFamily="34" charset="-122"/>
                </a:rPr>
                <a:t>3.</a:t>
              </a:r>
              <a:endParaRPr lang="en-US" sz="4000" dirty="0"/>
            </a:p>
          </p:txBody>
        </p:sp>
        <p:sp>
          <p:nvSpPr>
            <p:cNvPr id="19" name="Text 15"/>
            <p:cNvSpPr/>
            <p:nvPr/>
          </p:nvSpPr>
          <p:spPr>
            <a:xfrm>
              <a:off x="9049941" y="2839389"/>
              <a:ext cx="1720215" cy="268724"/>
            </a:xfrm>
            <a:prstGeom prst="rect">
              <a:avLst/>
            </a:prstGeom>
            <a:noFill/>
            <a:ln/>
          </p:spPr>
          <p:txBody>
            <a:bodyPr wrap="none" rtlCol="0" anchor="t"/>
            <a:lstStyle/>
            <a:p>
              <a:pPr marL="0" indent="0">
                <a:lnSpc>
                  <a:spcPts val="2116"/>
                </a:lnSpc>
                <a:buNone/>
              </a:pPr>
              <a:r>
                <a:rPr lang="en-US" sz="4000" b="1" dirty="0">
                  <a:solidFill>
                    <a:srgbClr val="FF726D"/>
                  </a:solidFill>
                  <a:latin typeface="Inconsolata" pitchFamily="34" charset="0"/>
                  <a:ea typeface="Inconsolata" pitchFamily="34" charset="-122"/>
                  <a:cs typeface="Inconsolata" pitchFamily="34" charset="-120"/>
                </a:rPr>
                <a:t>Accountability</a:t>
              </a:r>
              <a:endParaRPr lang="en-US" sz="4000" dirty="0"/>
            </a:p>
          </p:txBody>
        </p:sp>
        <p:sp>
          <p:nvSpPr>
            <p:cNvPr id="21" name="Text 16"/>
            <p:cNvSpPr/>
            <p:nvPr/>
          </p:nvSpPr>
          <p:spPr>
            <a:xfrm>
              <a:off x="8825484" y="3497259"/>
              <a:ext cx="2050256" cy="2202180"/>
            </a:xfrm>
            <a:prstGeom prst="rect">
              <a:avLst/>
            </a:prstGeom>
            <a:noFill/>
            <a:ln/>
          </p:spPr>
          <p:txBody>
            <a:bodyPr wrap="square" rtlCol="0" anchor="t"/>
            <a:lstStyle/>
            <a:p>
              <a:pPr marL="0" indent="0">
                <a:lnSpc>
                  <a:spcPts val="2167"/>
                </a:lnSpc>
                <a:buNone/>
              </a:pPr>
              <a:r>
                <a:rPr lang="en-US" sz="2800" dirty="0">
                  <a:latin typeface="+mj-lt"/>
                  <a:ea typeface="Fira Sans" pitchFamily="34" charset="-122"/>
                  <a:cs typeface="Fira Sans" pitchFamily="34" charset="-120"/>
                </a:rPr>
                <a:t>AI systems can make mistakes or produce unintended consequences. It's important to ensure that AI systems are transparent and accountable</a:t>
              </a:r>
              <a:r>
                <a:rPr lang="en-US" dirty="0">
                  <a:latin typeface="+mj-lt"/>
                  <a:ea typeface="Fira Sans" pitchFamily="34" charset="-122"/>
                  <a:cs typeface="Fira Sans" pitchFamily="34" charset="-120"/>
                </a:rPr>
                <a:t>.</a:t>
              </a:r>
              <a:endParaRPr lang="en-US" dirty="0">
                <a:latin typeface="+mj-lt"/>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4" name="Text 2"/>
          <p:cNvSpPr/>
          <p:nvPr/>
        </p:nvSpPr>
        <p:spPr>
          <a:xfrm>
            <a:off x="419960" y="373519"/>
            <a:ext cx="3962400" cy="486013"/>
          </a:xfrm>
          <a:prstGeom prst="rect">
            <a:avLst/>
          </a:prstGeom>
          <a:noFill/>
          <a:ln/>
        </p:spPr>
        <p:txBody>
          <a:bodyPr wrap="none" rtlCol="0" anchor="t"/>
          <a:lstStyle/>
          <a:p>
            <a:pPr marL="0" indent="0">
              <a:lnSpc>
                <a:spcPts val="3827"/>
              </a:lnSpc>
              <a:buNone/>
            </a:pPr>
            <a:r>
              <a:rPr lang="en-US" sz="4800" b="1" dirty="0">
                <a:solidFill>
                  <a:srgbClr val="FF726D"/>
                </a:solidFill>
                <a:latin typeface="Inconsolata" pitchFamily="34" charset="0"/>
                <a:ea typeface="Inconsolata" pitchFamily="34" charset="-122"/>
                <a:cs typeface="Inconsolata" pitchFamily="34" charset="-120"/>
              </a:rPr>
              <a:t>Future Aspects of AI</a:t>
            </a:r>
            <a:endParaRPr lang="en-US" sz="4800" dirty="0"/>
          </a:p>
        </p:txBody>
      </p:sp>
      <p:sp>
        <p:nvSpPr>
          <p:cNvPr id="5" name="Text 3"/>
          <p:cNvSpPr/>
          <p:nvPr/>
        </p:nvSpPr>
        <p:spPr>
          <a:xfrm>
            <a:off x="425938" y="1079235"/>
            <a:ext cx="14440828" cy="6470141"/>
          </a:xfrm>
          <a:prstGeom prst="rect">
            <a:avLst/>
          </a:prstGeom>
          <a:noFill/>
          <a:ln/>
        </p:spPr>
        <p:txBody>
          <a:bodyPr wrap="square" rtlCol="0" anchor="t"/>
          <a:lstStyle/>
          <a:p>
            <a:pPr marL="0" indent="0">
              <a:lnSpc>
                <a:spcPct val="150000"/>
              </a:lnSpc>
              <a:buNone/>
            </a:pPr>
            <a:r>
              <a:rPr lang="en-US" sz="3200" b="1" dirty="0"/>
              <a:t>Brain-Computer Interfaces      Autonomous Drones        Smart Cities</a:t>
            </a:r>
          </a:p>
        </p:txBody>
      </p:sp>
      <p:sp>
        <p:nvSpPr>
          <p:cNvPr id="6" name="Text 4"/>
          <p:cNvSpPr/>
          <p:nvPr/>
        </p:nvSpPr>
        <p:spPr>
          <a:xfrm>
            <a:off x="-4012248" y="838798"/>
            <a:ext cx="1866424" cy="291703"/>
          </a:xfrm>
          <a:prstGeom prst="rect">
            <a:avLst/>
          </a:prstGeom>
          <a:noFill/>
          <a:ln/>
        </p:spPr>
        <p:txBody>
          <a:bodyPr wrap="none" rtlCol="0" anchor="t"/>
          <a:lstStyle/>
          <a:p>
            <a:pPr marL="0" indent="0">
              <a:lnSpc>
                <a:spcPts val="2296"/>
              </a:lnSpc>
              <a:buNone/>
            </a:pPr>
            <a:endParaRPr lang="en-US" sz="1837" dirty="0"/>
          </a:p>
        </p:txBody>
      </p:sp>
      <p:pic>
        <p:nvPicPr>
          <p:cNvPr id="4098" name="Picture 2" descr="Exploring the benefits and risks of brain computer interface">
            <a:extLst>
              <a:ext uri="{FF2B5EF4-FFF2-40B4-BE49-F238E27FC236}">
                <a16:creationId xmlns:a16="http://schemas.microsoft.com/office/drawing/2014/main" id="{5AF7D2C1-F8AF-0D32-3D09-E3DAE6293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177" y="2207710"/>
            <a:ext cx="3495675" cy="199853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EF66E62-77C8-A861-F4E5-6896677823D1}"/>
              </a:ext>
            </a:extLst>
          </p:cNvPr>
          <p:cNvPicPr>
            <a:picLocks noChangeAspect="1"/>
          </p:cNvPicPr>
          <p:nvPr/>
        </p:nvPicPr>
        <p:blipFill>
          <a:blip r:embed="rId4"/>
          <a:stretch>
            <a:fillRect/>
          </a:stretch>
        </p:blipFill>
        <p:spPr>
          <a:xfrm>
            <a:off x="5943600" y="2133415"/>
            <a:ext cx="3794760" cy="2147120"/>
          </a:xfrm>
          <a:prstGeom prst="rect">
            <a:avLst/>
          </a:prstGeom>
        </p:spPr>
      </p:pic>
      <p:pic>
        <p:nvPicPr>
          <p:cNvPr id="4100" name="Picture 4" descr="Centralisation, no Public Representation Plague Smart Cities Mission after  7 Years | NewsClick">
            <a:extLst>
              <a:ext uri="{FF2B5EF4-FFF2-40B4-BE49-F238E27FC236}">
                <a16:creationId xmlns:a16="http://schemas.microsoft.com/office/drawing/2014/main" id="{06D5620D-DECB-15F8-9A3A-FC0BD9AFA4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5610" y="2167186"/>
            <a:ext cx="3061823" cy="214711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AE31876-09EA-D677-DD24-BCC7ED1DA9AB}"/>
              </a:ext>
            </a:extLst>
          </p:cNvPr>
          <p:cNvSpPr txBox="1"/>
          <p:nvPr/>
        </p:nvSpPr>
        <p:spPr>
          <a:xfrm>
            <a:off x="1110224" y="4279828"/>
            <a:ext cx="4149090" cy="3970318"/>
          </a:xfrm>
          <a:prstGeom prst="rect">
            <a:avLst/>
          </a:prstGeom>
          <a:noFill/>
        </p:spPr>
        <p:txBody>
          <a:bodyPr wrap="square" rtlCol="0">
            <a:spAutoFit/>
          </a:bodyPr>
          <a:lstStyle/>
          <a:p>
            <a:r>
              <a:rPr lang="en-IN" sz="2800" dirty="0"/>
              <a:t>Research is currently underway to interface brains with machines directly. This technology have significant implications for healthcare, communication and entertainment.</a:t>
            </a:r>
          </a:p>
        </p:txBody>
      </p:sp>
      <p:sp>
        <p:nvSpPr>
          <p:cNvPr id="12" name="TextBox 11">
            <a:extLst>
              <a:ext uri="{FF2B5EF4-FFF2-40B4-BE49-F238E27FC236}">
                <a16:creationId xmlns:a16="http://schemas.microsoft.com/office/drawing/2014/main" id="{75A955BF-C4D3-D397-B27F-533462B0BC8B}"/>
              </a:ext>
            </a:extLst>
          </p:cNvPr>
          <p:cNvSpPr txBox="1"/>
          <p:nvPr/>
        </p:nvSpPr>
        <p:spPr>
          <a:xfrm>
            <a:off x="5943600" y="4500238"/>
            <a:ext cx="3920490" cy="2246769"/>
          </a:xfrm>
          <a:prstGeom prst="rect">
            <a:avLst/>
          </a:prstGeom>
          <a:noFill/>
        </p:spPr>
        <p:txBody>
          <a:bodyPr wrap="square" rtlCol="0">
            <a:spAutoFit/>
          </a:bodyPr>
          <a:lstStyle/>
          <a:p>
            <a:r>
              <a:rPr lang="en-IN" sz="2800" dirty="0"/>
              <a:t>Drones can be used for a wide range of tasks, from surveillance and delivery to agriculture and healthcare.</a:t>
            </a:r>
          </a:p>
        </p:txBody>
      </p:sp>
      <p:sp>
        <p:nvSpPr>
          <p:cNvPr id="17" name="TextBox 16">
            <a:extLst>
              <a:ext uri="{FF2B5EF4-FFF2-40B4-BE49-F238E27FC236}">
                <a16:creationId xmlns:a16="http://schemas.microsoft.com/office/drawing/2014/main" id="{75E2DDCC-C0F1-4011-91B3-FE587A654516}"/>
              </a:ext>
            </a:extLst>
          </p:cNvPr>
          <p:cNvSpPr txBox="1"/>
          <p:nvPr/>
        </p:nvSpPr>
        <p:spPr>
          <a:xfrm>
            <a:off x="10445509" y="4500238"/>
            <a:ext cx="3839837" cy="3108543"/>
          </a:xfrm>
          <a:prstGeom prst="rect">
            <a:avLst/>
          </a:prstGeom>
          <a:noFill/>
        </p:spPr>
        <p:txBody>
          <a:bodyPr wrap="square" rtlCol="0">
            <a:spAutoFit/>
          </a:bodyPr>
          <a:lstStyle/>
          <a:p>
            <a:r>
              <a:rPr lang="en-IN" sz="2800" dirty="0"/>
              <a:t>AI will play a critical role in the development of smart cities, where data and technology are used to improve efficiency and quality life for citizens</a:t>
            </a:r>
          </a:p>
        </p:txBody>
      </p:sp>
    </p:spTree>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185</TotalTime>
  <Words>913</Words>
  <Application>Microsoft Office PowerPoint</Application>
  <PresentationFormat>Custom</PresentationFormat>
  <Paragraphs>101</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Fira Sans</vt:lpstr>
      <vt:lpstr>Inconsolata</vt:lpstr>
      <vt:lpstr>Trebuchet MS</vt:lpstr>
      <vt:lpstr>Berlin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Mansheen Singh</cp:lastModifiedBy>
  <cp:revision>11</cp:revision>
  <dcterms:created xsi:type="dcterms:W3CDTF">2023-10-01T17:22:40Z</dcterms:created>
  <dcterms:modified xsi:type="dcterms:W3CDTF">2023-10-09T15:33:36Z</dcterms:modified>
</cp:coreProperties>
</file>